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9"/>
  </p:notesMasterIdLst>
  <p:handoutMasterIdLst>
    <p:handoutMasterId r:id="rId80"/>
  </p:handoutMasterIdLst>
  <p:sldIdLst>
    <p:sldId id="270" r:id="rId2"/>
    <p:sldId id="268" r:id="rId3"/>
    <p:sldId id="517" r:id="rId4"/>
    <p:sldId id="513" r:id="rId5"/>
    <p:sldId id="464" r:id="rId6"/>
    <p:sldId id="458" r:id="rId7"/>
    <p:sldId id="485" r:id="rId8"/>
    <p:sldId id="611" r:id="rId9"/>
    <p:sldId id="495" r:id="rId10"/>
    <p:sldId id="546" r:id="rId11"/>
    <p:sldId id="465" r:id="rId12"/>
    <p:sldId id="548" r:id="rId13"/>
    <p:sldId id="519" r:id="rId14"/>
    <p:sldId id="549" r:id="rId15"/>
    <p:sldId id="550" r:id="rId16"/>
    <p:sldId id="520" r:id="rId17"/>
    <p:sldId id="521" r:id="rId18"/>
    <p:sldId id="551" r:id="rId19"/>
    <p:sldId id="591" r:id="rId20"/>
    <p:sldId id="552" r:id="rId21"/>
    <p:sldId id="553" r:id="rId22"/>
    <p:sldId id="590" r:id="rId23"/>
    <p:sldId id="512" r:id="rId24"/>
    <p:sldId id="554" r:id="rId25"/>
    <p:sldId id="514" r:id="rId26"/>
    <p:sldId id="592" r:id="rId27"/>
    <p:sldId id="593" r:id="rId28"/>
    <p:sldId id="594" r:id="rId29"/>
    <p:sldId id="555" r:id="rId30"/>
    <p:sldId id="516" r:id="rId31"/>
    <p:sldId id="556" r:id="rId32"/>
    <p:sldId id="518" r:id="rId33"/>
    <p:sldId id="586" r:id="rId34"/>
    <p:sldId id="493" r:id="rId35"/>
    <p:sldId id="595" r:id="rId36"/>
    <p:sldId id="509" r:id="rId37"/>
    <p:sldId id="596" r:id="rId38"/>
    <p:sldId id="558" r:id="rId39"/>
    <p:sldId id="587" r:id="rId40"/>
    <p:sldId id="484" r:id="rId41"/>
    <p:sldId id="602" r:id="rId42"/>
    <p:sldId id="603" r:id="rId43"/>
    <p:sldId id="604" r:id="rId44"/>
    <p:sldId id="605" r:id="rId45"/>
    <p:sldId id="474" r:id="rId46"/>
    <p:sldId id="589" r:id="rId47"/>
    <p:sldId id="601" r:id="rId48"/>
    <p:sldId id="583" r:id="rId49"/>
    <p:sldId id="598" r:id="rId50"/>
    <p:sldId id="597" r:id="rId51"/>
    <p:sldId id="470" r:id="rId52"/>
    <p:sldId id="492" r:id="rId53"/>
    <p:sldId id="459" r:id="rId54"/>
    <p:sldId id="515" r:id="rId55"/>
    <p:sldId id="460" r:id="rId56"/>
    <p:sldId id="477" r:id="rId57"/>
    <p:sldId id="457" r:id="rId58"/>
    <p:sldId id="522" r:id="rId59"/>
    <p:sldId id="497" r:id="rId60"/>
    <p:sldId id="488" r:id="rId61"/>
    <p:sldId id="489" r:id="rId62"/>
    <p:sldId id="537" r:id="rId63"/>
    <p:sldId id="523" r:id="rId64"/>
    <p:sldId id="524" r:id="rId65"/>
    <p:sldId id="525" r:id="rId66"/>
    <p:sldId id="526" r:id="rId67"/>
    <p:sldId id="560" r:id="rId68"/>
    <p:sldId id="480" r:id="rId69"/>
    <p:sldId id="600" r:id="rId70"/>
    <p:sldId id="599" r:id="rId71"/>
    <p:sldId id="538" r:id="rId72"/>
    <p:sldId id="490" r:id="rId73"/>
    <p:sldId id="491" r:id="rId74"/>
    <p:sldId id="539" r:id="rId75"/>
    <p:sldId id="469" r:id="rId76"/>
    <p:sldId id="498" r:id="rId77"/>
    <p:sldId id="612" r:id="rId7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CFF"/>
    <a:srgbClr val="5DD5FF"/>
    <a:srgbClr val="BDEEFF"/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87731" autoAdjust="0"/>
  </p:normalViewPr>
  <p:slideViewPr>
    <p:cSldViewPr showGuides="1">
      <p:cViewPr varScale="1">
        <p:scale>
          <a:sx n="79" d="100"/>
          <a:sy n="79" d="100"/>
        </p:scale>
        <p:origin x="1579" y="67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2025-11-23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2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1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6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E9EB-AC48-1981-E614-5CA84158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3CC51-74C6-B05A-7126-BDE253E02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3EBCD7-36B3-E966-85CC-8C117E274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0178E-D64A-285B-8672-61363DD0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0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F8AF-FB69-0FDC-2459-50177DF8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DD74B-02B0-A273-BDCB-13DC47274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E140B0-AE64-4410-5553-269D483AB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F1AE-FD68-37AC-A008-2EADA5050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61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D4CE-D2BA-B119-EF50-30A63407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B9CBEC-4A97-2D4C-DE1E-F989290E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23DBDD-D203-E216-48FC-EEC5ECFA4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5CCE24-F4FE-28E0-BEF7-92FD75946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2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AE2C-49A7-3B0A-E918-FA91C520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E01930-0196-DF37-6B12-94D2616FD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8A6F8-D476-8452-5BBB-07EF1A529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5FF2E-D014-4263-09F2-AE560DDAC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3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4BAA-0F48-8E1D-71DF-4D89511A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D82E9-A387-2A49-F279-2B62881B0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F98A8C-DB43-C172-1F97-28F28E697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58EB89-94B9-63C5-FDA0-0E947BD5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ㅗ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7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0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11/23/2025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7" r:id="rId20"/>
    <p:sldLayoutId id="2147483708" r:id="rId21"/>
    <p:sldLayoutId id="2147483709" r:id="rId22"/>
    <p:sldLayoutId id="2147483710" r:id="rId23"/>
    <p:sldLayoutId id="2147483713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2155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24296" y="1239934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트랜스포머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(Transformer)_1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461222" y="2105232"/>
            <a:ext cx="6221556" cy="12954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DD659908-7295-203D-AC43-14F8A1562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30070"/>
            <a:ext cx="8153400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ko" altLang="en-US" sz="3200" b="0" dirty="0"/>
              <a:t>강의 노트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ko" altLang="ko-KR" sz="3600" dirty="0">
                <a:cs typeface="+mj-cs"/>
              </a:rPr>
              <a:t> </a:t>
            </a:r>
            <a:br>
              <a:rPr lang="en-US" altLang="ko-KR" sz="2000" dirty="0">
                <a:cs typeface="+mj-cs"/>
              </a:rPr>
            </a:br>
            <a:r>
              <a:rPr lang="ko-KR" altLang="en-US" sz="2000" dirty="0">
                <a:cs typeface="+mj-cs"/>
              </a:rPr>
              <a:t>트랜스포머</a:t>
            </a:r>
            <a:r>
              <a:rPr lang="ko" altLang="ko-KR" sz="2000" dirty="0">
                <a:cs typeface="+mj-cs"/>
              </a:rPr>
              <a:t>: 기본 개념 및 기술</a:t>
            </a:r>
            <a:endParaRPr lang="en-US" altLang="en-US" sz="20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22DA5-CF88-20E2-3E2D-2E1409C2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D3745E-82E7-D88D-91BC-985B4E71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4"/>
            <a:ext cx="4303433" cy="52422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100" dirty="0"/>
              <a:t> </a:t>
            </a:r>
            <a:r>
              <a:rPr lang="ko-KR" altLang="en-US" sz="2100" b="1" dirty="0"/>
              <a:t>인코더</a:t>
            </a:r>
            <a:r>
              <a:rPr lang="en-US" altLang="ko-KR" sz="2100" b="1" dirty="0"/>
              <a:t>(Encoder)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b="1" dirty="0"/>
              <a:t>    1. </a:t>
            </a:r>
            <a:r>
              <a:rPr lang="ko-KR" altLang="en-US" sz="1900" b="1" dirty="0" err="1"/>
              <a:t>워드임베딩</a:t>
            </a:r>
            <a:r>
              <a:rPr lang="en-US" altLang="ko-KR" sz="1900" b="1" dirty="0"/>
              <a:t>(Word embedding)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900" dirty="0"/>
              <a:t>워드 </a:t>
            </a:r>
            <a:r>
              <a:rPr lang="ko-KR" altLang="en-US" sz="1900" dirty="0" err="1"/>
              <a:t>임베딩은</a:t>
            </a:r>
            <a:r>
              <a:rPr lang="ko-KR" altLang="en-US" sz="1900" dirty="0"/>
              <a:t> 단어를 </a:t>
            </a:r>
            <a:r>
              <a:rPr lang="ko-KR" altLang="en-US" sz="1900" dirty="0" err="1"/>
              <a:t>수치화된</a:t>
            </a:r>
            <a:r>
              <a:rPr lang="ko-KR" altLang="en-US" sz="1900" dirty="0"/>
              <a:t> 벡터</a:t>
            </a:r>
            <a:r>
              <a:rPr lang="en-US" altLang="ko-KR" sz="1900" dirty="0"/>
              <a:t>(vector)</a:t>
            </a:r>
            <a:r>
              <a:rPr lang="ko-KR" altLang="en-US" sz="1900" dirty="0"/>
              <a:t>로 변환하는 방법이다</a:t>
            </a:r>
            <a:r>
              <a:rPr lang="en-US" altLang="ko-KR" sz="1900" dirty="0"/>
              <a:t>. </a:t>
            </a:r>
            <a:r>
              <a:rPr lang="ko-KR" altLang="en-US" sz="1900" dirty="0"/>
              <a:t>자연어</a:t>
            </a:r>
            <a:r>
              <a:rPr lang="en-US" altLang="ko-KR" sz="1900" dirty="0"/>
              <a:t>(NLP)</a:t>
            </a:r>
            <a:r>
              <a:rPr lang="ko-KR" altLang="en-US" sz="1900" dirty="0"/>
              <a:t>에서 컴퓨터가 텍스트 데이터를 이해하고 처리하려면 문자를 숫자로 변환해야 한다</a:t>
            </a:r>
            <a:r>
              <a:rPr lang="en-US" altLang="ko-KR" sz="1900" dirty="0"/>
              <a:t>. </a:t>
            </a:r>
            <a:endParaRPr kumimoji="0" lang="ko-KR" altLang="ko-KR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b="1" dirty="0"/>
              <a:t>    2. Position Encoding (</a:t>
            </a:r>
            <a:r>
              <a:rPr lang="ko-KR" altLang="en-US" sz="1900" b="1" dirty="0"/>
              <a:t>위치 인코딩</a:t>
            </a:r>
            <a:r>
              <a:rPr lang="en-US" altLang="ko-KR" sz="1900" b="1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RNN과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달리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Transformer는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입력 순서를 고려하지 않으므로, 위치 정보를 추가하는 위치 인코딩(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도입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사인 함수와 코사인 함수를 이용하여 각 단어의 위치 정보를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임베딩에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추가함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2AC6A0-FC5E-3DBB-036F-1310CCCEC9CB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A49216-3AAB-A9C7-032A-250335E0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2D30-7305-C560-869B-11D4D7B0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EC916C-54F1-D767-10EF-42D41A5CC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1" y="1009506"/>
            <a:ext cx="4666167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dirty="0"/>
              <a:t>인코더</a:t>
            </a:r>
            <a:r>
              <a:rPr lang="en-US" altLang="ko-KR" b="1" dirty="0"/>
              <a:t>(Encoder)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/>
              <a:t>     3. Self-Attention (</a:t>
            </a:r>
            <a:r>
              <a:rPr lang="ko-KR" altLang="en-US" sz="1500" b="1" dirty="0"/>
              <a:t>자기</a:t>
            </a:r>
            <a:r>
              <a:rPr lang="en-US" altLang="ko-KR" sz="1500" b="1" dirty="0"/>
              <a:t>-</a:t>
            </a:r>
            <a:r>
              <a:rPr lang="ko-KR" altLang="en-US" sz="1500" b="1" dirty="0" err="1"/>
              <a:t>어텐션</a:t>
            </a:r>
            <a:r>
              <a:rPr lang="en-US" altLang="ko-KR" sz="1500" b="1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문장의 단어들이 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서로를 참조하여(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중요한 정보를 추출하는 방식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 간 관계를 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병렬적으로 계산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빠르고 효과적으로 문맥을 이해함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다르게, 문장의 모든 단어를 한 번에 처리할 수 있어 학습 속도가 향상됨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/>
              <a:t>     4. Multi-Head Attention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Self-Attention을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여러 개 사용하여(=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Multi-Head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모델이 다양한 관점에서 문맥을 파악할 수 있도록 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개의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헤드가 각각 다른 의미를 학습하여 더 정교한 표현을 가능하게 함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666B48E-D0D3-E41E-7CE0-D7BEBABC912E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C5619-956F-0879-7A1C-802C59D9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78672-D2C8-69EC-F167-6F925A43F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B39A01-4819-7FBD-B9BB-760CA13CE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600" b="1" dirty="0"/>
              <a:t> </a:t>
            </a:r>
            <a:r>
              <a:rPr lang="ko-KR" altLang="en-US" sz="2900" b="1" dirty="0" err="1"/>
              <a:t>워드임베딩</a:t>
            </a:r>
            <a:r>
              <a:rPr lang="en-US" altLang="ko-KR" sz="2900" b="1" dirty="0"/>
              <a:t>(Word Embedding)</a:t>
            </a:r>
            <a:r>
              <a:rPr lang="ko-KR" altLang="en-US" sz="2900" b="1" dirty="0"/>
              <a:t>이란</a:t>
            </a:r>
            <a:r>
              <a:rPr lang="en-US" altLang="ko-KR" sz="2900" b="1" dirty="0"/>
              <a:t>?</a:t>
            </a:r>
          </a:p>
          <a:p>
            <a:pPr lvl="1">
              <a:lnSpc>
                <a:spcPct val="170000"/>
              </a:lnSpc>
            </a:pPr>
            <a:r>
              <a:rPr lang="ko-KR" altLang="en-US" sz="2900" dirty="0" err="1"/>
              <a:t>워드임베딩은</a:t>
            </a:r>
            <a:r>
              <a:rPr lang="ko-KR" altLang="en-US" sz="2900" dirty="0"/>
              <a:t> 단어를 고정된 차원의 실수 벡터로 변환하는 기법을 의미한다</a:t>
            </a:r>
            <a:r>
              <a:rPr lang="en-US" altLang="ko-KR" sz="2900" dirty="0"/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sz="2900" dirty="0"/>
              <a:t>자연어 처리를 수행할 때 컴퓨터는 텍스트 데이터를 직접 이해할 수 없으므로</a:t>
            </a:r>
            <a:r>
              <a:rPr lang="en-US" altLang="ko-KR" sz="2900" dirty="0"/>
              <a:t>, </a:t>
            </a:r>
            <a:r>
              <a:rPr lang="ko-KR" altLang="en-US" sz="2900" dirty="0"/>
              <a:t>단어를 </a:t>
            </a:r>
            <a:r>
              <a:rPr lang="ko-KR" altLang="en-US" sz="2900" dirty="0" err="1"/>
              <a:t>수치화된</a:t>
            </a:r>
            <a:r>
              <a:rPr lang="ko-KR" altLang="en-US" sz="2900" dirty="0"/>
              <a:t> 형태로 변환해야 한다</a:t>
            </a:r>
            <a:r>
              <a:rPr lang="en-US" altLang="ko-KR" sz="2900" dirty="0"/>
              <a:t>. </a:t>
            </a:r>
            <a:r>
              <a:rPr lang="ko-KR" altLang="en-US" sz="2900" dirty="0" err="1"/>
              <a:t>워드임베딩은</a:t>
            </a:r>
            <a:r>
              <a:rPr lang="ko-KR" altLang="en-US" sz="2900" dirty="0"/>
              <a:t> 이러한 단어의 의미를 반영하는 벡터 표현을 학습하는 과정이다</a:t>
            </a:r>
            <a:r>
              <a:rPr lang="en-US" altLang="ko-KR" sz="2900" dirty="0"/>
              <a:t>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sz="2300" b="1" dirty="0"/>
              <a:t> </a:t>
            </a:r>
            <a:r>
              <a:rPr lang="ko-KR" altLang="en-US" sz="2900" b="1" dirty="0"/>
              <a:t>주요 </a:t>
            </a:r>
            <a:r>
              <a:rPr lang="ko-KR" altLang="en-US" sz="2900" b="1" dirty="0" err="1"/>
              <a:t>워드임베딩</a:t>
            </a:r>
            <a:r>
              <a:rPr lang="ko-KR" altLang="en-US" sz="2900" b="1" dirty="0"/>
              <a:t> 기법</a:t>
            </a:r>
            <a:endParaRPr lang="en-US" altLang="ko-KR" sz="2900" b="1" dirty="0"/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900" b="1" dirty="0"/>
              <a:t>1. </a:t>
            </a:r>
            <a:r>
              <a:rPr lang="ko-KR" altLang="en-US" sz="2900" b="1" dirty="0"/>
              <a:t>원</a:t>
            </a:r>
            <a:r>
              <a:rPr lang="en-US" altLang="ko-KR" sz="2900" b="1" dirty="0"/>
              <a:t>-</a:t>
            </a:r>
            <a:r>
              <a:rPr lang="ko-KR" altLang="en-US" sz="2900" b="1" dirty="0"/>
              <a:t>핫 인코딩</a:t>
            </a:r>
            <a:r>
              <a:rPr lang="en-US" altLang="ko-KR" sz="2900" b="1" dirty="0"/>
              <a:t>(One-hot Encoding)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900" dirty="0"/>
              <a:t>단어를 고유한 벡터</a:t>
            </a:r>
            <a:r>
              <a:rPr lang="en-US" altLang="ko-KR" sz="2900" dirty="0"/>
              <a:t>(0</a:t>
            </a:r>
            <a:r>
              <a:rPr lang="ko-KR" altLang="en-US" sz="2900" dirty="0"/>
              <a:t>과 </a:t>
            </a:r>
            <a:r>
              <a:rPr lang="en-US" altLang="ko-KR" sz="2900" dirty="0"/>
              <a:t>1</a:t>
            </a:r>
            <a:r>
              <a:rPr lang="ko-KR" altLang="en-US" sz="2900" dirty="0"/>
              <a:t>로만 구성</a:t>
            </a:r>
            <a:r>
              <a:rPr lang="en-US" altLang="ko-KR" sz="2900" dirty="0"/>
              <a:t>)</a:t>
            </a:r>
            <a:r>
              <a:rPr lang="ko-KR" altLang="en-US" sz="2900" dirty="0"/>
              <a:t>로 변환하는 방식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900" dirty="0"/>
              <a:t>단점</a:t>
            </a:r>
            <a:r>
              <a:rPr lang="en-US" altLang="ko-KR" sz="2900" dirty="0"/>
              <a:t>: </a:t>
            </a:r>
            <a:r>
              <a:rPr lang="ko-KR" altLang="en-US" sz="2900" dirty="0"/>
              <a:t>차원이 커지고</a:t>
            </a:r>
            <a:r>
              <a:rPr lang="en-US" altLang="ko-KR" sz="2900" dirty="0"/>
              <a:t>, </a:t>
            </a:r>
            <a:r>
              <a:rPr lang="ko-KR" altLang="en-US" sz="2900" dirty="0"/>
              <a:t>의미적 유사성을 반영하지 못함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2900" b="1" dirty="0"/>
              <a:t>     2. </a:t>
            </a:r>
            <a:r>
              <a:rPr lang="ko-KR" altLang="en-US" sz="2900" b="1" dirty="0"/>
              <a:t>예측 기반 방법</a:t>
            </a:r>
            <a:r>
              <a:rPr lang="en-US" altLang="ko-KR" sz="2900" b="1" dirty="0"/>
              <a:t>(Prediction-based Methods)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900" b="1" dirty="0"/>
              <a:t>Word2Vec</a:t>
            </a:r>
            <a:r>
              <a:rPr lang="en-US" altLang="ko-KR" sz="2900" dirty="0"/>
              <a:t> (CBOW, Skip-gram), </a:t>
            </a:r>
            <a:r>
              <a:rPr lang="en-US" altLang="ko-KR" sz="2900" dirty="0" err="1"/>
              <a:t>GloVe</a:t>
            </a:r>
            <a:r>
              <a:rPr lang="en-US" altLang="ko-KR" sz="2900" dirty="0"/>
              <a:t> (Global Vectors for Word Representation), </a:t>
            </a:r>
            <a:r>
              <a:rPr lang="en-US" altLang="ko-KR" sz="2900" dirty="0" err="1"/>
              <a:t>FastText</a:t>
            </a:r>
            <a:r>
              <a:rPr lang="en-US" altLang="ko-KR" sz="2900" dirty="0"/>
              <a:t> (</a:t>
            </a:r>
            <a:r>
              <a:rPr lang="en-US" altLang="ko-KR" sz="2900" dirty="0" err="1"/>
              <a:t>Subword</a:t>
            </a:r>
            <a:r>
              <a:rPr lang="en-US" altLang="ko-KR" sz="2900" dirty="0"/>
              <a:t> </a:t>
            </a:r>
            <a:r>
              <a:rPr lang="ko-KR" altLang="en-US" sz="2900" dirty="0"/>
              <a:t>기반</a:t>
            </a:r>
            <a:r>
              <a:rPr lang="en-US" altLang="ko-KR" sz="2900" dirty="0"/>
              <a:t>), 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900" dirty="0"/>
              <a:t>BERT (Bidirectional Encoder Representations from Transformers)</a:t>
            </a:r>
          </a:p>
          <a:p>
            <a:pPr marL="677862" lvl="2" indent="0">
              <a:lnSpc>
                <a:spcPct val="170000"/>
              </a:lnSpc>
              <a:buNone/>
            </a:pPr>
            <a:r>
              <a:rPr lang="en-US" altLang="ko-KR" sz="2900" dirty="0"/>
              <a:t>   </a:t>
            </a:r>
            <a:r>
              <a:rPr lang="en-US" altLang="ko-KR" sz="2900" dirty="0">
                <a:sym typeface="Wingdings" panose="05000000000000000000" pitchFamily="2" charset="2"/>
              </a:rPr>
              <a:t> </a:t>
            </a:r>
            <a:r>
              <a:rPr lang="ko-KR" altLang="en-US" sz="2900" dirty="0"/>
              <a:t>트랜스포머</a:t>
            </a:r>
            <a:r>
              <a:rPr lang="en-US" altLang="ko-KR" sz="2900" dirty="0"/>
              <a:t>(Transformer) </a:t>
            </a:r>
            <a:r>
              <a:rPr lang="ko-KR" altLang="en-US" sz="2900" dirty="0"/>
              <a:t>모델 기반의 워드 </a:t>
            </a:r>
            <a:r>
              <a:rPr lang="ko-KR" altLang="en-US" sz="2900" dirty="0" err="1"/>
              <a:t>임베딩</a:t>
            </a:r>
            <a:endParaRPr lang="en-US" altLang="ko-KR" sz="2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27AD377-09C9-5E3F-686E-B8FD8B8EF69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506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3958-4A63-7ED9-1322-ABD62CD6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856C9C-B7C3-A5F3-C9D7-A4D364F3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 Word2Vec</a:t>
            </a:r>
            <a:r>
              <a:rPr lang="ko-KR" altLang="en-US" dirty="0"/>
              <a:t>은 단어의 의미를 실수 벡터로 표현하는 대표적인 </a:t>
            </a:r>
            <a:r>
              <a:rPr lang="ko-KR" altLang="en-US" dirty="0" err="1"/>
              <a:t>워드임베딩</a:t>
            </a:r>
            <a:r>
              <a:rPr lang="ko-KR" altLang="en-US" dirty="0"/>
              <a:t> 기법으로</a:t>
            </a:r>
            <a:r>
              <a:rPr lang="en-US" altLang="ko-KR" dirty="0"/>
              <a:t>, 2013</a:t>
            </a:r>
            <a:r>
              <a:rPr lang="ko-KR" altLang="en-US" dirty="0"/>
              <a:t>년 구글에서 발표되었다</a:t>
            </a:r>
            <a:r>
              <a:rPr lang="en-US" altLang="ko-KR" dirty="0"/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신경망을 활용하여 단어 간의 관계를 학습하며</a:t>
            </a:r>
            <a:r>
              <a:rPr lang="en-US" altLang="ko-KR" dirty="0"/>
              <a:t>, </a:t>
            </a:r>
            <a:r>
              <a:rPr lang="ko-KR" altLang="en-US" dirty="0"/>
              <a:t>단어의 문맥을 반영하여 의미적으로 유사한 단어들이 유사한 벡터 값을 갖도록 만든다</a:t>
            </a:r>
            <a:r>
              <a:rPr lang="en-US" altLang="ko-KR" dirty="0"/>
              <a:t>. 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은 </a:t>
            </a:r>
            <a:r>
              <a:rPr lang="en-US" altLang="ko-KR" dirty="0"/>
              <a:t>CBOW(Continuous Bag of Words)</a:t>
            </a:r>
            <a:r>
              <a:rPr lang="ko-KR" altLang="en-US" dirty="0"/>
              <a:t>와 </a:t>
            </a:r>
            <a:r>
              <a:rPr lang="en-US" altLang="ko-KR" dirty="0"/>
              <a:t>Skip-gram</a:t>
            </a:r>
            <a:r>
              <a:rPr lang="ko-KR" altLang="en-US" dirty="0"/>
              <a:t>이라는 두 가지 학습 방식이 있다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1. CBOW (Continuous Bag of Words):</a:t>
            </a:r>
            <a:r>
              <a:rPr lang="en-US" altLang="ko-KR" dirty="0"/>
              <a:t> </a:t>
            </a:r>
            <a:r>
              <a:rPr lang="ko-KR" altLang="en-US" dirty="0"/>
              <a:t>주변 단어</a:t>
            </a:r>
            <a:r>
              <a:rPr lang="en-US" altLang="ko-KR" dirty="0"/>
              <a:t>(Context Words)</a:t>
            </a:r>
            <a:r>
              <a:rPr lang="ko-KR" altLang="en-US" dirty="0"/>
              <a:t>를 입력으로 받아 중심 단어</a:t>
            </a:r>
            <a:r>
              <a:rPr lang="en-US" altLang="ko-KR" dirty="0"/>
              <a:t>(Target Word)</a:t>
            </a:r>
            <a:r>
              <a:rPr lang="ko-KR" altLang="en-US" dirty="0"/>
              <a:t>를 예측하는 방식</a:t>
            </a:r>
            <a:endParaRPr lang="en-US" altLang="ko-KR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예제 문장</a:t>
            </a:r>
            <a:r>
              <a:rPr lang="en-US" altLang="ko-KR" sz="1600" dirty="0"/>
              <a:t>: "The cat sits on the mat" 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2. Skip-gram: </a:t>
            </a:r>
            <a:r>
              <a:rPr lang="ko-KR" altLang="en-US" dirty="0"/>
              <a:t>중심 단어</a:t>
            </a:r>
            <a:r>
              <a:rPr lang="en-US" altLang="ko-KR" dirty="0"/>
              <a:t>(Target Word)</a:t>
            </a:r>
            <a:r>
              <a:rPr lang="ko-KR" altLang="en-US" dirty="0"/>
              <a:t>를 입력으로 받아 주변 단어</a:t>
            </a:r>
            <a:r>
              <a:rPr lang="en-US" altLang="ko-KR" dirty="0"/>
              <a:t>(Context Words)</a:t>
            </a:r>
            <a:r>
              <a:rPr lang="ko-KR" altLang="en-US" dirty="0"/>
              <a:t>를 예측하는 방식</a:t>
            </a: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EEC9200-68CE-5523-8395-26EE78CF4EF8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BDF12-6CAD-C97B-609B-7C0CA91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24" y="4926782"/>
            <a:ext cx="3652282" cy="691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66C11E-E004-BA00-23B4-B811A28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46" y="6052224"/>
            <a:ext cx="3675320" cy="6912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24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B0EA6-4B58-B17B-02A1-69606D5F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13F68A-1698-FDCF-DDE4-7F83F41C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신경망 학습</a:t>
            </a:r>
            <a:endParaRPr lang="en-US" altLang="ko-KR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Word2Vec</a:t>
            </a:r>
            <a:r>
              <a:rPr lang="ko-KR" altLang="en-US" sz="1600" dirty="0"/>
              <a:t>의 신경망 구조</a:t>
            </a:r>
            <a:r>
              <a:rPr lang="en-US" altLang="ko-KR" sz="1600" dirty="0"/>
              <a:t>: </a:t>
            </a:r>
            <a:r>
              <a:rPr lang="ko-KR" altLang="en-US" sz="1600" dirty="0"/>
              <a:t>입력 벡터 → </a:t>
            </a:r>
            <a:r>
              <a:rPr lang="ko-KR" altLang="en-US" sz="1600" dirty="0" err="1"/>
              <a:t>은닉층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임베딩</a:t>
            </a:r>
            <a:r>
              <a:rPr lang="en-US" altLang="ko-KR" sz="1600" dirty="0"/>
              <a:t>) → </a:t>
            </a:r>
            <a:r>
              <a:rPr lang="ko-KR" altLang="en-US" sz="1600" dirty="0"/>
              <a:t>출력 벡터의 형태로 동작한다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one-hot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벡터로 변환 (예: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단어장 내 5000번째 단어라면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 Unicode MS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[0, 0, ..., 1, ..., 0]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형태)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레이어 (가중치 행렬)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벡터를 300차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벡터로 변환하는 행렬 연산 수행</a:t>
            </a: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Word2Vec이 학습하는 가중치 행렬이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[0.7, 0.4, 0.9, 0.6, 0.5]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을 자동으로 생성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altLang="ko-KR" sz="1600" dirty="0"/>
              <a:t>5</a:t>
            </a:r>
            <a:r>
              <a:rPr lang="ko-KR" altLang="en-US" sz="1600" dirty="0"/>
              <a:t>차원 예시</a:t>
            </a:r>
            <a:r>
              <a:rPr lang="en-US" altLang="ko-KR" sz="1600" dirty="0"/>
              <a:t>- </a:t>
            </a:r>
            <a:r>
              <a:rPr lang="ko-KR" altLang="en-US" sz="1600" dirty="0"/>
              <a:t>실제 모델에서는 보통 </a:t>
            </a:r>
            <a:r>
              <a:rPr lang="en-US" altLang="ko-KR" sz="1600" dirty="0"/>
              <a:t>300</a:t>
            </a:r>
            <a:r>
              <a:rPr lang="ko-KR" altLang="en-US" sz="1600" dirty="0"/>
              <a:t>차원 벡터 사용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예측)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벡터를 입력하면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rules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등의 단어가 예측될 확률을 계산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학습을 반복하면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어떤 단어들과 자주 등장하는지 학습됨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941B10-78E2-6AFC-022F-555752B65178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396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FC9A-6325-5C02-B8E6-BADA59FF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8C549-7087-B23E-8F44-90207A02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신경망 학습</a:t>
            </a: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5BE3A4-CDEB-FB30-15B9-93F6178C2F2A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602FC-9F8F-E24C-5C69-DCF52482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65" y="2104039"/>
            <a:ext cx="7419997" cy="40236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C0696E-18DF-FFDF-1CF1-A9FBAE10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6311146"/>
            <a:ext cx="905001" cy="22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2D8223-633D-4636-26ED-EFFBBA83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214" y="6334607"/>
            <a:ext cx="3755534" cy="2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02832-7399-70DE-174F-A65C0385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C6F0A2-7E4F-C0AA-39EE-200B71A72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 Word2Vec </a:t>
            </a:r>
            <a:r>
              <a:rPr lang="ko-KR" altLang="en-US" dirty="0"/>
              <a:t>모델은 각 단어를 </a:t>
            </a:r>
            <a:r>
              <a:rPr lang="ko-KR" altLang="en-US" b="1" dirty="0"/>
              <a:t>고차원 벡터 공간</a:t>
            </a:r>
            <a:r>
              <a:rPr lang="en-US" altLang="ko-KR" b="1" dirty="0"/>
              <a:t>(</a:t>
            </a:r>
            <a:r>
              <a:rPr lang="ko-KR" altLang="en-US" b="1" dirty="0"/>
              <a:t>보통 </a:t>
            </a:r>
            <a:r>
              <a:rPr lang="en-US" altLang="ko-KR" b="1" dirty="0"/>
              <a:t>300</a:t>
            </a:r>
            <a:r>
              <a:rPr lang="ko-KR" altLang="en-US" b="1" dirty="0"/>
              <a:t>차원</a:t>
            </a:r>
            <a:r>
              <a:rPr lang="en-US" altLang="ko-KR" b="1" dirty="0"/>
              <a:t>)</a:t>
            </a:r>
            <a:r>
              <a:rPr lang="ko-KR" altLang="en-US" b="1" dirty="0"/>
              <a:t>에서 실수 벡터로 변환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이를 통해 단어 간의 의미적 관계를 벡터 연산으로 표현할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벡터 연산</a:t>
            </a:r>
            <a:r>
              <a:rPr lang="en-US" altLang="ko-KR" dirty="0"/>
              <a:t>: </a:t>
            </a: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예제 벡터 값 설정 </a:t>
            </a:r>
            <a:r>
              <a:rPr lang="en-US" altLang="ko-KR" dirty="0"/>
              <a:t>(5</a:t>
            </a:r>
            <a:r>
              <a:rPr lang="ko-KR" altLang="en-US" dirty="0"/>
              <a:t>차원 예시</a:t>
            </a:r>
            <a:r>
              <a:rPr lang="en-US" altLang="ko-KR" dirty="0"/>
              <a:t>- </a:t>
            </a:r>
            <a:r>
              <a:rPr lang="ko-KR" altLang="en-US" dirty="0"/>
              <a:t>실제 모델에서는 보통 </a:t>
            </a:r>
            <a:r>
              <a:rPr lang="en-US" altLang="ko-KR" dirty="0"/>
              <a:t>300</a:t>
            </a:r>
            <a:r>
              <a:rPr lang="ko-KR" altLang="en-US" dirty="0"/>
              <a:t>차원 벡터 사용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F994E70-BB0D-533E-530F-E2009A1D7B30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124FD-1717-1F6D-4A5F-008BB53B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19" y="2522363"/>
            <a:ext cx="2880348" cy="34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379697-EAA0-FD1F-53C5-6E88B6DD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79" y="3032038"/>
            <a:ext cx="7200613" cy="742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6660A-700E-7B33-D09B-7DD51FCA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72" y="4638747"/>
            <a:ext cx="3737895" cy="14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77ACB-BE52-6F33-B532-33FCF867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B0E2CD-50F5-D89F-9DA9-B73DC6220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벡터 연산 수행 </a:t>
            </a:r>
            <a:r>
              <a:rPr lang="en-US" altLang="ko-KR" dirty="0"/>
              <a:t>(king - man + woman)</a:t>
            </a: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71F61-F4D6-6631-C13B-418986225E8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B6CA16-9147-8C0F-DD3B-D98A172C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9" y="2297222"/>
            <a:ext cx="3240925" cy="40324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DA4AD4-AAB2-7E21-1025-DE84DCE70292}"/>
              </a:ext>
            </a:extLst>
          </p:cNvPr>
          <p:cNvGrpSpPr/>
          <p:nvPr/>
        </p:nvGrpSpPr>
        <p:grpSpPr>
          <a:xfrm>
            <a:off x="989344" y="3081827"/>
            <a:ext cx="7603106" cy="2385889"/>
            <a:chOff x="886170" y="2713714"/>
            <a:chExt cx="7371660" cy="1694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7ADEFE-0834-0502-E32B-DD87D05C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188" y="2713714"/>
              <a:ext cx="1843423" cy="30901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4ED3441-CD7E-1D33-33CA-9108A573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170" y="3234996"/>
              <a:ext cx="3217168" cy="11698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919231-0965-3CEA-3676-D2EF4264C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965" y="2816844"/>
              <a:ext cx="2840928" cy="3090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60808D-DD80-B0D5-CBF2-B9DCB982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0406" y="3238437"/>
              <a:ext cx="3967424" cy="116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25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BC8B9-1C9C-E2DB-B173-A11A5D6E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9E7499-FDB3-626A-49D8-A50A9626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47266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이제 벡터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[0.6, 0.3, 0.8, 0.6, 0.8]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실제 Word2Vec에서 학습된 벡터 중 어떤 단어와 가장 가까운지 확인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단어와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[0.6, 0.3, 0.8, 0.6, 0.8]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의 유사도를 코사인 유사도(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Cosine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Similarity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)로 계산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queen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유사도 계산: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가 성립함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!       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9F7434-E3B4-6F6F-F0E3-9B63E91B0801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9EEF0-68DB-08BB-2598-A62C5E6E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2" y="2564895"/>
            <a:ext cx="2625545" cy="288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ADFF0D-D1AD-920F-02D0-B67FBC83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76" y="3601821"/>
            <a:ext cx="2251311" cy="550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9CBF21-B5FB-ECD3-6C90-49B38C93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79" y="5002129"/>
            <a:ext cx="4943504" cy="4431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27242D-22C4-3FD1-78F5-CBF2C08FB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592" y="5792418"/>
            <a:ext cx="3055968" cy="4431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BEC292-01C4-6DAA-7A1F-9AE91C1C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258" y="3491949"/>
            <a:ext cx="2592526" cy="1953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847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C27A-303C-7C67-2DD5-1FDAA07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7AD9930-6581-528E-34CA-61D8025C9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951900"/>
                <a:ext cx="8220709" cy="564548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</a:t>
                </a:r>
                <a:r>
                  <a:rPr lang="ko-KR" altLang="en-US" sz="1900" b="1" dirty="0"/>
                  <a:t>코사인 유사도</a:t>
                </a:r>
                <a:r>
                  <a:rPr lang="en-US" altLang="ko-KR" sz="1900" b="1" dirty="0"/>
                  <a:t>(Cosine Similarity)</a:t>
                </a:r>
                <a:r>
                  <a:rPr lang="en-US" altLang="ko-KR" sz="19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/>
                  <a:t>Cosine Similarity</a:t>
                </a:r>
                <a:r>
                  <a:rPr lang="ko-KR" altLang="en-US" dirty="0"/>
                  <a:t>는 두 벡터 간의 </a:t>
                </a:r>
                <a:r>
                  <a:rPr lang="ko-KR" altLang="en-US" b="1" dirty="0" err="1"/>
                  <a:t>방향적</a:t>
                </a:r>
                <a:r>
                  <a:rPr lang="ko-KR" altLang="en-US" b="1" dirty="0"/>
                  <a:t> 유사성</a:t>
                </a:r>
                <a:r>
                  <a:rPr lang="ko-KR" altLang="en-US" dirty="0"/>
                  <a:t>을 측정하는 대표적인 방법이다</a:t>
                </a:r>
                <a:r>
                  <a:rPr lang="en-US" altLang="ko-KR" dirty="0"/>
                  <a:t>.</a:t>
                </a:r>
                <a:endPara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정의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벡터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sz="1600" dirty="0"/>
                  <a:t>가 주어졌을 때 코사인 유사도는 다음과 같이 정의된다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cosine</m:t>
                      </m:r>
                      <m:r>
                        <m:rPr>
                          <m:lit/>
                          <m:nor/>
                        </m:rPr>
                        <a:rPr lang="en-US" altLang="ko-KR" sz="1600" b="0" i="1"/>
                        <m:t>_</m:t>
                      </m:r>
                      <m:r>
                        <m:rPr>
                          <m:nor/>
                        </m:rPr>
                        <a:rPr lang="en-US" altLang="ko-KR" sz="1600" b="0" i="1"/>
                        <m:t>similarity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∥∥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ko-KR" altLang="en-US" sz="1600" b="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</a:t>
                </a:r>
                <a:endParaRPr lang="en-US" altLang="ko-KR" sz="1600" i="1" dirty="0"/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두 벡터의 </a:t>
                </a:r>
                <a:r>
                  <a:rPr lang="ko-KR" altLang="en-US" sz="1600" b="1" dirty="0"/>
                  <a:t>내적</a:t>
                </a:r>
                <a:r>
                  <a:rPr lang="en-US" altLang="ko-KR" sz="1600" b="1" dirty="0"/>
                  <a:t>(dot product)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,∥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각 벡터의 </a:t>
                </a:r>
                <a:r>
                  <a:rPr lang="ko-KR" altLang="en-US" sz="1600" b="1" dirty="0"/>
                  <a:t>크기</a:t>
                </a:r>
                <a:r>
                  <a:rPr lang="en-US" altLang="ko-KR" sz="1600" b="1" dirty="0"/>
                  <a:t>(norm)</a:t>
                </a:r>
                <a:endParaRPr lang="ko-KR" altLang="en-US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벡터 사이의 </a:t>
                </a:r>
                <a:r>
                  <a:rPr lang="ko-KR" altLang="en-US" sz="1600" b="1" dirty="0"/>
                  <a:t>각도</a:t>
                </a:r>
                <a:r>
                  <a:rPr lang="en-US" altLang="ko-KR" sz="1600" b="1" dirty="0"/>
                  <a:t>(θ)</a:t>
                </a:r>
                <a:r>
                  <a:rPr lang="ko-KR" altLang="en-US" sz="1600" dirty="0"/>
                  <a:t> 를 이용한다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</a:t>
                </a:r>
                <a:r>
                  <a:rPr lang="ko-KR" altLang="en-US" sz="1600" b="1" dirty="0"/>
                  <a:t>코사인 유사도 값의 범위는 </a:t>
                </a:r>
                <a:r>
                  <a:rPr lang="en-US" altLang="ko-KR" sz="1600" b="1" dirty="0"/>
                  <a:t>-1 ~ 1</a:t>
                </a:r>
                <a:r>
                  <a:rPr lang="ko-KR" altLang="en-US" sz="1600" dirty="0"/>
                  <a:t> 이며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값이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에 가까울수록 두 벡터의 방향이 비슷하다는 뜻입니다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7AD9930-6581-528E-34CA-61D8025C9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951900"/>
                <a:ext cx="8220709" cy="5645486"/>
              </a:xfrm>
              <a:blipFill>
                <a:blip r:embed="rId2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A3882485-0018-9D8B-A667-50E6C3DF932F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CDFD2-85BA-1ABD-265F-70EBE438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9" y="4465926"/>
            <a:ext cx="4954202" cy="1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5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Helvetica Neue"/>
              </a:rPr>
              <a:t>The Illustrated Transformer: </a:t>
            </a:r>
            <a:r>
              <a:rPr lang="en-US" altLang="ko-KR" sz="1600" dirty="0">
                <a:hlinkClick r:id="rId2"/>
              </a:rPr>
              <a:t>The Illustrated Transformer – Jay </a:t>
            </a:r>
            <a:r>
              <a:rPr lang="en-US" altLang="ko-KR" sz="1600" dirty="0" err="1">
                <a:hlinkClick r:id="rId2"/>
              </a:rPr>
              <a:t>Alammar</a:t>
            </a:r>
            <a:r>
              <a:rPr lang="en-US" altLang="ko-KR" sz="1600" dirty="0">
                <a:hlinkClick r:id="rId2"/>
              </a:rPr>
              <a:t> – Visualizing machine learning one concept at a time.</a:t>
            </a:r>
            <a:endParaRPr lang="en-US" altLang="ko-KR" sz="1600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딥 러닝을 이용한 자연어 처리 입문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: </a:t>
            </a:r>
            <a:r>
              <a:rPr lang="ko-KR" altLang="en-US" sz="1600" dirty="0">
                <a:hlinkClick r:id="rId3"/>
              </a:rPr>
              <a:t>딥 러닝을 이용한 자연어 처리 입문 </a:t>
            </a:r>
            <a:r>
              <a:rPr lang="en-US" altLang="ko-KR" sz="1600" dirty="0">
                <a:hlinkClick r:id="rId3"/>
              </a:rPr>
              <a:t>– </a:t>
            </a:r>
            <a:r>
              <a:rPr lang="en-US" altLang="ko-KR" sz="1600" dirty="0" err="1">
                <a:hlinkClick r:id="rId3"/>
              </a:rPr>
              <a:t>WikiDocs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b="1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E79FA33-29C9-F5CC-7D6B-E4943206B2C9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참고자료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FE2B-047B-FD78-F3D0-15890BC2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697213-FD47-196E-72BD-34EB995B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472665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</a:t>
            </a:r>
            <a:endParaRPr lang="en-US" altLang="ko-KR" b="1" dirty="0"/>
          </a:p>
          <a:p>
            <a:pPr lvl="1">
              <a:lnSpc>
                <a:spcPct val="160000"/>
              </a:lnSpc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신경망을 학습하여 단어를 고차원 벡터로 변환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같은 단어를 중심 단어로 두고, 주변 단어를 예측하는 방식(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Skip-gram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)으로 학습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학습된 가중치 행렬이 단어의 의미적 관계를 반영한 벡터를 형성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학습이 끝나면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단어는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[0.7, 0.4, 0.9, 0.6, 0.5]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벡터로 변환됨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Word2Vec이 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king"의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의미를 자동으로 학습하여 벡터를 생성하는 것!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  합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은닉층은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 → 출력은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확률 분포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단어로 주변 단어를 맞추는 작업"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skip-gram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기준)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벡터로 해석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학습이 끝나면 입력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(또는 출력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row들이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단어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벡터로 사용됨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97FEE86-6628-4CDB-1F0A-14030531C7B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246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61EBC-033E-DF53-4B16-DB086B54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3F334D-390E-7679-CE13-1C638910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779078"/>
            <a:ext cx="8583443" cy="599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GPT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워드임베딩</a:t>
            </a:r>
            <a:r>
              <a:rPr lang="ko-KR" altLang="en-US" sz="1600" b="1" dirty="0"/>
              <a:t> 방식</a:t>
            </a:r>
            <a:endParaRPr lang="en-US" altLang="ko-KR" sz="1600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토큰화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텍스트를 작은 단위(토큰)로 변환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/>
              <a:t>Tokenizer</a:t>
            </a:r>
            <a:r>
              <a:rPr lang="ko-KR" altLang="en-US" sz="1600" dirty="0"/>
              <a:t>는 사전에 정의된 어휘 사전</a:t>
            </a:r>
            <a:r>
              <a:rPr lang="en-US" altLang="ko-KR" sz="1600" dirty="0"/>
              <a:t>(vocabulary)</a:t>
            </a:r>
            <a:r>
              <a:rPr lang="ko-KR" altLang="en-US" sz="1600" dirty="0"/>
              <a:t>에서 토큰 </a:t>
            </a:r>
            <a:r>
              <a:rPr lang="en-US" altLang="ko-KR" sz="1600" dirty="0"/>
              <a:t>ID</a:t>
            </a:r>
            <a:r>
              <a:rPr lang="ko-KR" altLang="en-US" sz="1600" dirty="0"/>
              <a:t>를 가져온다</a:t>
            </a:r>
            <a:r>
              <a:rPr lang="en-US" altLang="ko-KR" sz="1600" dirty="0"/>
              <a:t>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en-US" sz="1600" dirty="0"/>
              <a:t>어휘 사전에는 모든 토큰이 고유 번호와 함께 저장되어 있다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       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Tokenizer란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자연어 문장을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토큰(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단위로 나누고,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토큰을 고유한 ID(토큰 ID)로 매핑하는 도구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"나는 학교에 간다"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[나는, 학교에, 간다]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[42, 23, 77]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어휘 사전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Vocabulary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토크나이저가 사용하는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참조 테이블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단어(또는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문자 등)는 고유한 정수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1:1로 매핑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자료구조로 구현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됨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토큰화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Word2Vec은 단어 단위로 학습하지만,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단위(BPE,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)로 나눠 학습하여 희귀 단어도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 가능함.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lang="en-US" altLang="ko-KR" sz="16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D40AC6-4149-4DCF-BD26-32905CC87D94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461354-663A-BAC0-C327-9EA0E642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57" y="4120284"/>
            <a:ext cx="1324961" cy="14922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377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3748-5BCC-1938-D8F0-20D81E94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9F591D-2790-57F3-8673-AE4F9C2A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894292"/>
            <a:ext cx="8583443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GPT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워드임베딩</a:t>
            </a:r>
            <a:r>
              <a:rPr lang="ko-KR" altLang="en-US" sz="1600" b="1" dirty="0"/>
              <a:t> 방식</a:t>
            </a:r>
            <a:endParaRPr lang="en-US" altLang="ko-KR" sz="1600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레이어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토큰을 고정된 크기의 벡터(예: 768차원, 1024차원 등)로 변환.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Word2Vec과 달리 이 벡터는 학습 과정에서 문맥 정보를 반영하여 업데이트됨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4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순서를 인식하지 못하므로,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단어의 위치 정보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추가하는 위치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5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모델을 통한 동적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학습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Self-Attention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메커니즘을 이용하여 문맥을 반영한 벡터 생성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이전 문맥에 따라 동일한 단어라도 다른 의미로 해석 가능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229E05-1FC2-3ABA-02D5-654330A8EA2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C2B49-311F-8FBA-B635-DA6F8110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276860"/>
            <a:ext cx="5884111" cy="9879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6ECB29-FA76-AFB2-3946-421A531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01" y="5445245"/>
            <a:ext cx="5884111" cy="1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8C91-6B76-AA15-8403-474A77D7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9D7BA-F1C2-43C9-B9A2-301E074FA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20709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BPE(Byte Pair Encoding)</a:t>
            </a:r>
            <a:r>
              <a:rPr lang="ko-KR" altLang="en-US" b="1" dirty="0"/>
              <a:t>로 희귀 단어 처리</a:t>
            </a:r>
            <a:endParaRPr lang="en-US" altLang="ko-KR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기존 Word2Vec 방식의 한계</a:t>
            </a: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Word2Vec은 단어 단위로 학습하므로, 학습 데이터에 없는 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희귀 단어(OOV, </a:t>
            </a:r>
            <a:r>
              <a:rPr kumimoji="0" lang="ko-KR" altLang="ko-KR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-of-</a:t>
            </a:r>
            <a:r>
              <a:rPr kumimoji="0" lang="ko-KR" altLang="ko-KR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Vocabulary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처리할 수 없다.</a:t>
            </a:r>
            <a:endParaRPr kumimoji="0" lang="en-US" altLang="ko-KR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학습 데이터에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있지만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없다면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OOV가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된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 </a:t>
            </a:r>
            <a:r>
              <a:rPr lang="ko-KR" altLang="en-US" b="1" dirty="0"/>
              <a:t>방식의 적용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BPE(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단어를 더 작은 단위인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)로 분할하여 처리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방식은 희귀 단어도 기존에 학습된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활용하여 표현할 수 있도록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단어가 처음 등장하면 다음과 같이 쪼개질 수 있다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8289CA-13DF-0BB8-27E1-972DCE2E4B0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74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F9BE-73E5-F5D4-D523-81189E48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08428FB-F93C-45F4-452E-D13FA150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BPE(Byte Pair Encoding)</a:t>
            </a:r>
            <a:r>
              <a:rPr lang="ko-KR" altLang="en-US" b="1" dirty="0"/>
              <a:t>로 희귀 단어 처리</a:t>
            </a:r>
            <a:endParaRPr lang="en-US" altLang="ko-KR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 </a:t>
            </a:r>
            <a:r>
              <a:rPr lang="ko-KR" altLang="en-US" b="1" dirty="0"/>
              <a:t>방식의 적용</a:t>
            </a:r>
            <a:r>
              <a:rPr lang="en-US" altLang="ko-KR" b="1" dirty="0"/>
              <a:t>(</a:t>
            </a:r>
            <a:r>
              <a:rPr lang="ko-KR" altLang="en-US" b="1" dirty="0"/>
              <a:t>계속</a:t>
            </a:r>
            <a:r>
              <a:rPr lang="en-US" altLang="ko-KR" b="1" dirty="0"/>
              <a:t>)</a:t>
            </a:r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1)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자주 등장하는 경우, 두 부분으로 나누어 학습 가능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2)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희귀한 경우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다른 단어에서도 등장 가능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kindness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darkness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3)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희귀한 경우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happy"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에서도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</a:t>
            </a:r>
            <a:r>
              <a:rPr lang="ko-KR" altLang="en-US" b="1" dirty="0"/>
              <a:t>의 장점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희귀 단어도 기존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조합하여 표현 가능 (OOV 문제 해결)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 간의 의미적 관계를 유지하면서도 새로운 단어를 학습 가능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복합 단어, 접두사/접미사 등을 효과적으로 학습 가능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A8729E6-CD5F-6813-298D-562351C9F650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28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0FDF-83E2-497B-EA55-16860F46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3C68B-F798-C75C-1AA1-702C69EC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300" b="1" dirty="0"/>
              <a:t>GPT</a:t>
            </a:r>
            <a:r>
              <a:rPr lang="ko-KR" altLang="en-US" sz="2300" b="1" dirty="0"/>
              <a:t>의 실제 </a:t>
            </a:r>
            <a:r>
              <a:rPr lang="ko-KR" altLang="en-US" sz="2300" b="1" dirty="0" err="1"/>
              <a:t>임베딩</a:t>
            </a:r>
            <a:r>
              <a:rPr lang="ko-KR" altLang="en-US" sz="2300" b="1" dirty="0"/>
              <a:t> 방식</a:t>
            </a:r>
            <a:r>
              <a:rPr lang="en-US" altLang="ko-KR" sz="2300" b="1" dirty="0"/>
              <a:t>: Transformer + BPE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900" dirty="0"/>
              <a:t>GPT</a:t>
            </a:r>
            <a:r>
              <a:rPr lang="ko-KR" altLang="en-US" sz="1900" dirty="0"/>
              <a:t>는 기본적으로 </a:t>
            </a:r>
            <a:r>
              <a:rPr lang="en-US" altLang="ko-KR" sz="1900" b="1" dirty="0"/>
              <a:t>Transformer </a:t>
            </a:r>
            <a:r>
              <a:rPr lang="ko-KR" altLang="en-US" sz="1900" b="1" dirty="0"/>
              <a:t>구조</a:t>
            </a:r>
            <a:r>
              <a:rPr lang="ko-KR" altLang="en-US" sz="1900" dirty="0"/>
              <a:t>를 사용하며</a:t>
            </a:r>
            <a:r>
              <a:rPr lang="en-US" altLang="ko-KR" sz="1900" dirty="0"/>
              <a:t>, Word2Vec</a:t>
            </a:r>
            <a:r>
              <a:rPr lang="ko-KR" altLang="en-US" sz="1900" dirty="0"/>
              <a:t>의 단순한 신경망보다 더 정교한 방법을 채택한다</a:t>
            </a:r>
            <a:r>
              <a:rPr lang="en-US" altLang="ko-KR" sz="1900" dirty="0"/>
              <a:t>.</a:t>
            </a:r>
            <a:endParaRPr lang="en-US" altLang="ko-KR" sz="1900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900" b="1" dirty="0" err="1"/>
              <a:t>서브워드</a:t>
            </a:r>
            <a:r>
              <a:rPr lang="ko-KR" altLang="en-US" sz="1900" b="1" dirty="0"/>
              <a:t> 토큰화</a:t>
            </a:r>
            <a:r>
              <a:rPr lang="en-US" altLang="ko-KR" sz="1900" b="1" dirty="0"/>
              <a:t>(BPE)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GPT</a:t>
            </a:r>
            <a:r>
              <a:rPr lang="ko-KR" altLang="en-US" sz="1900" dirty="0"/>
              <a:t>는 개별 단어를 처리하는 것이 아니라 </a:t>
            </a:r>
            <a:r>
              <a:rPr lang="en-US" altLang="ko-KR" sz="1900" dirty="0"/>
              <a:t>Byte Pair Encoding(BPE)</a:t>
            </a:r>
            <a:r>
              <a:rPr lang="ko-KR" altLang="en-US" sz="1900" dirty="0"/>
              <a:t>을 사용하여 </a:t>
            </a:r>
            <a:r>
              <a:rPr lang="ko-KR" altLang="en-US" sz="1900" dirty="0" err="1"/>
              <a:t>서브워드</a:t>
            </a:r>
            <a:r>
              <a:rPr lang="ko-KR" altLang="en-US" sz="1900" dirty="0"/>
              <a:t> 단위로 변환한다</a:t>
            </a:r>
            <a:r>
              <a:rPr lang="en-US" altLang="ko-KR" sz="1900" dirty="0"/>
              <a:t>.</a:t>
            </a:r>
            <a:endParaRPr lang="en-US" altLang="ko-KR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900" b="1" dirty="0" err="1"/>
              <a:t>임베딩</a:t>
            </a:r>
            <a:r>
              <a:rPr lang="ko-KR" altLang="en-US" sz="1900" b="1" dirty="0"/>
              <a:t> 레이어</a:t>
            </a:r>
            <a:r>
              <a:rPr lang="en-US" altLang="ko-KR" sz="1900" b="1" dirty="0"/>
              <a:t>(Embedding Layer)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토큰(BPE 단위)을 고정된 크기의 벡터(예: 768차원, 1024차원 등)로 변환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Word2Vec과 유사하지만, </a:t>
            </a:r>
            <a:r>
              <a:rPr kumimoji="0" lang="ko-KR" altLang="ko-KR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Transformer에서</a:t>
            </a:r>
            <a:r>
              <a:rPr kumimoji="0" lang="ko-KR" altLang="ko-KR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학습되는 동적 </a:t>
            </a:r>
            <a:r>
              <a:rPr kumimoji="0" lang="ko-KR" altLang="ko-KR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endParaRPr kumimoji="0" lang="en-US" altLang="ko-KR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900" b="1" dirty="0"/>
              <a:t>Transformer </a:t>
            </a:r>
            <a:r>
              <a:rPr lang="ko-KR" altLang="en-US" sz="1900" b="1" dirty="0"/>
              <a:t>블록을 통한 문맥 반영</a:t>
            </a:r>
            <a:r>
              <a:rPr lang="en-US" altLang="ko-KR" sz="1900" b="1" dirty="0"/>
              <a:t>(Self-Attention)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</a:t>
            </a:r>
            <a:r>
              <a:rPr lang="en-US" altLang="ko-KR" sz="1900" dirty="0"/>
              <a:t>Word2Vec</a:t>
            </a:r>
            <a:r>
              <a:rPr lang="ko-KR" altLang="en-US" sz="1900" dirty="0"/>
              <a:t>과 달리 </a:t>
            </a:r>
            <a:r>
              <a:rPr lang="en-US" altLang="ko-KR" sz="1900" dirty="0"/>
              <a:t>Self-Attention </a:t>
            </a:r>
            <a:r>
              <a:rPr lang="ko-KR" altLang="en-US" sz="1900" dirty="0"/>
              <a:t>메커니즘을 활용하여 문맥을 반영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/>
              <a:t>같은 단어라도 문맥에 따라 다른 벡터를 생성</a:t>
            </a:r>
            <a:r>
              <a:rPr lang="en-US" altLang="ko-KR" sz="1900" dirty="0"/>
              <a:t>(</a:t>
            </a:r>
            <a:r>
              <a:rPr lang="ko-KR" altLang="en-US" sz="1900" dirty="0"/>
              <a:t>동적 </a:t>
            </a:r>
            <a:r>
              <a:rPr lang="ko-KR" altLang="en-US" sz="1900" dirty="0" err="1"/>
              <a:t>임베딩</a:t>
            </a:r>
            <a:r>
              <a:rPr lang="en-US" altLang="ko-KR" sz="1900" dirty="0"/>
              <a:t>)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900" b="1" dirty="0"/>
              <a:t>Auto-Regressive </a:t>
            </a:r>
            <a:r>
              <a:rPr lang="ko-KR" altLang="en-US" sz="1900" b="1" dirty="0"/>
              <a:t>방식으로 다음 단어 예측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GPT</a:t>
            </a:r>
            <a:r>
              <a:rPr lang="ko-KR" altLang="en-US" sz="1900" dirty="0"/>
              <a:t>는 앞 단어들을 입력으로 주고 다음 단어를 예측하는 방식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/>
              <a:t>이 방식은 </a:t>
            </a:r>
            <a:r>
              <a:rPr lang="en-US" altLang="ko-KR" sz="1900" dirty="0"/>
              <a:t>Skip-gram</a:t>
            </a:r>
            <a:r>
              <a:rPr lang="ko-KR" altLang="en-US" sz="1900" dirty="0"/>
              <a:t>처럼 입력 단어를 기반으로 출력을 예측하는 원리와 유사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B3D3164-8749-1CC1-F5F6-7164DC28B8CC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049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B4659-430D-28B0-D42E-C0C3DFDC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CBAFED-6DB1-19B7-40C3-2B815116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BPE</a:t>
            </a:r>
            <a:r>
              <a:rPr lang="ko-KR" altLang="en-US" dirty="0">
                <a:solidFill>
                  <a:srgbClr val="FF0000"/>
                </a:solidFill>
              </a:rPr>
              <a:t>에 의해 만들어진 토큰이 사전에 없으면 어떻게 되나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GPT</a:t>
            </a:r>
            <a:r>
              <a:rPr lang="ko-KR" altLang="en-US" dirty="0"/>
              <a:t>에서 사용하는 </a:t>
            </a:r>
            <a:r>
              <a:rPr lang="en-US" altLang="ko-KR" b="1" dirty="0"/>
              <a:t>BPE(Byte Pair Encoding)</a:t>
            </a:r>
            <a:r>
              <a:rPr lang="ko-KR" altLang="en-US" dirty="0"/>
              <a:t> 기반 </a:t>
            </a:r>
            <a:r>
              <a:rPr lang="ko-KR" altLang="en-US" dirty="0" err="1"/>
              <a:t>서브워드</a:t>
            </a:r>
            <a:r>
              <a:rPr lang="ko-KR" altLang="en-US" dirty="0"/>
              <a:t> </a:t>
            </a:r>
            <a:r>
              <a:rPr lang="ko-KR" altLang="en-US" dirty="0" err="1"/>
              <a:t>토크나이저는</a:t>
            </a:r>
            <a:r>
              <a:rPr lang="ko-KR" altLang="en-US" dirty="0"/>
              <a:t> “모든 입력 문자열을 사전에 있는 토큰들로 </a:t>
            </a:r>
            <a:r>
              <a:rPr lang="en-US" altLang="ko-KR" dirty="0"/>
              <a:t>100% </a:t>
            </a:r>
            <a:r>
              <a:rPr lang="ko-KR" altLang="en-US" dirty="0"/>
              <a:t>분해할 수 있도록” 설계되어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</a:t>
            </a:r>
            <a:r>
              <a:rPr lang="ko-KR" altLang="en-US" b="1" dirty="0"/>
              <a:t>“사전에 없는 </a:t>
            </a:r>
            <a:r>
              <a:rPr lang="ko-KR" altLang="en-US" b="1" dirty="0" err="1"/>
              <a:t>토큰”이</a:t>
            </a:r>
            <a:r>
              <a:rPr lang="ko-KR" altLang="en-US" b="1" dirty="0"/>
              <a:t> 발생하지 않는다</a:t>
            </a:r>
            <a:r>
              <a:rPr lang="en-US" altLang="ko-KR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BPE</a:t>
            </a:r>
            <a:r>
              <a:rPr lang="ko-KR" altLang="en-US" dirty="0"/>
              <a:t>의 핵심 아이디어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BPE</a:t>
            </a:r>
            <a:r>
              <a:rPr lang="ko-KR" altLang="en-US" sz="1600" dirty="0"/>
              <a:t>는 “자주 등장하는 문자 쌍</a:t>
            </a:r>
            <a:r>
              <a:rPr lang="en-US" altLang="ko-KR" sz="1600" dirty="0"/>
              <a:t>(byte pair)”</a:t>
            </a:r>
            <a:r>
              <a:rPr lang="ko-KR" altLang="en-US" sz="1600" dirty="0"/>
              <a:t>을 병합하면서 점점 긴 </a:t>
            </a:r>
            <a:r>
              <a:rPr lang="ko-KR" altLang="en-US" sz="1600" dirty="0" err="1"/>
              <a:t>서브워드를</a:t>
            </a:r>
            <a:r>
              <a:rPr lang="ko-KR" altLang="en-US" sz="1600" dirty="0"/>
              <a:t> 만들어 간다</a:t>
            </a:r>
            <a:r>
              <a:rPr lang="en-US" altLang="ko-KR" sz="1600" dirty="0"/>
              <a:t>. </a:t>
            </a:r>
            <a:r>
              <a:rPr lang="ko-KR" altLang="en-US" sz="1600" dirty="0"/>
              <a:t>결국 사전</a:t>
            </a:r>
            <a:r>
              <a:rPr lang="en-US" altLang="ko-KR" sz="1600" dirty="0"/>
              <a:t>(Vocabulary)</a:t>
            </a:r>
            <a:r>
              <a:rPr lang="ko-KR" altLang="en-US" sz="1600" dirty="0"/>
              <a:t>에는</a:t>
            </a:r>
            <a:r>
              <a:rPr lang="en-US" altLang="ko-KR" sz="1600" dirty="0"/>
              <a:t>: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단일 문자 단위 토큰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a, b, </a:t>
            </a:r>
            <a:r>
              <a:rPr lang="ko-KR" altLang="en-US" sz="1600" dirty="0"/>
              <a:t>한</a:t>
            </a:r>
            <a:r>
              <a:rPr lang="en-US" altLang="ko-KR" sz="1600" dirty="0"/>
              <a:t>, </a:t>
            </a:r>
            <a:r>
              <a:rPr lang="ko-KR" altLang="en-US" sz="1600" dirty="0"/>
              <a:t>글</a:t>
            </a:r>
            <a:r>
              <a:rPr lang="en-US" altLang="ko-KR" sz="1600" dirty="0"/>
              <a:t>, </a:t>
            </a:r>
            <a:r>
              <a:rPr lang="ko-KR" altLang="en-US" sz="1600" dirty="0"/>
              <a:t>字 등</a:t>
            </a:r>
            <a:r>
              <a:rPr lang="en-US" altLang="ko-KR" sz="1600" dirty="0"/>
              <a:t>)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자주 등장하는 조합 단위 토큰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tion</a:t>
            </a:r>
            <a:r>
              <a:rPr lang="en-US" altLang="ko-KR" sz="1600" dirty="0"/>
              <a:t>, ##</a:t>
            </a:r>
            <a:r>
              <a:rPr lang="ko-KR" altLang="en-US" sz="1600" dirty="0"/>
              <a:t>다</a:t>
            </a:r>
            <a:r>
              <a:rPr lang="en-US" altLang="ko-KR" sz="1600" dirty="0"/>
              <a:t>, ##</a:t>
            </a:r>
            <a:r>
              <a:rPr lang="ko-KR" altLang="en-US" sz="1600" dirty="0"/>
              <a:t>고 등</a:t>
            </a:r>
            <a:r>
              <a:rPr lang="en-US" altLang="ko-KR" sz="1600" dirty="0"/>
              <a:t>)</a:t>
            </a:r>
            <a:r>
              <a:rPr lang="ko-KR" altLang="en-US" sz="1600" dirty="0"/>
              <a:t>이 모두 포함되어 있다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모든 가능한 입력 문자는 최소한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토큰으로 표현될 수 있습니다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en-US" altLang="ko-KR" b="1" dirty="0"/>
              <a:t>"ChatGPT"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1600" dirty="0"/>
              <a:t>사전에 </a:t>
            </a:r>
            <a:r>
              <a:rPr lang="en-US" altLang="ko-KR" sz="1600" dirty="0"/>
              <a:t>"ChatGPT"</a:t>
            </a:r>
            <a:r>
              <a:rPr lang="ko-KR" altLang="en-US" sz="1600" dirty="0"/>
              <a:t>가 없다면 → </a:t>
            </a:r>
            <a:r>
              <a:rPr lang="en-US" altLang="ko-KR" sz="1600" dirty="0"/>
              <a:t>"Chat", "G", "PT"</a:t>
            </a:r>
            <a:r>
              <a:rPr lang="ko-KR" altLang="en-US" sz="1600" dirty="0"/>
              <a:t> 처럼 쪼개진다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사전에도 없으면 → </a:t>
            </a:r>
            <a:r>
              <a:rPr lang="en-US" altLang="ko-KR" sz="1600" dirty="0"/>
              <a:t>"C", "h", "a", "t", "G", "P", "T"</a:t>
            </a:r>
            <a:br>
              <a:rPr lang="ko-KR" altLang="en-US" sz="1600" dirty="0"/>
            </a:br>
            <a:r>
              <a:rPr lang="ko-KR" altLang="en-US" sz="1600" dirty="0"/>
              <a:t>모든 알파벳은 단일 문자 토큰으로 존재한다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AEAB52-0E34-D432-1832-FFF58E4AF56C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308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7709-E7DB-72F3-E6ED-6836EA51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64E473-4AD3-1BD6-816B-F67ED8BA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</a:t>
            </a:r>
            <a:r>
              <a:rPr lang="ko-KR" altLang="en-US" b="1" dirty="0"/>
              <a:t>의 두 단계</a:t>
            </a:r>
            <a:r>
              <a:rPr lang="en-US" altLang="ko-KR" b="1" dirty="0"/>
              <a:t>: “</a:t>
            </a:r>
            <a:r>
              <a:rPr lang="ko-KR" altLang="en-US" b="1" dirty="0"/>
              <a:t>학습” </a:t>
            </a:r>
            <a:r>
              <a:rPr lang="en-US" altLang="ko-KR" b="1" dirty="0"/>
              <a:t>vs “</a:t>
            </a:r>
            <a:r>
              <a:rPr lang="ko-KR" altLang="en-US" b="1" dirty="0"/>
              <a:t>토큰화”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BPE</a:t>
            </a:r>
            <a:r>
              <a:rPr lang="ko-KR" altLang="en-US" dirty="0"/>
              <a:t>는 “병합 </a:t>
            </a:r>
            <a:r>
              <a:rPr lang="ko-KR" altLang="en-US" dirty="0" err="1"/>
              <a:t>규칙”을</a:t>
            </a:r>
            <a:r>
              <a:rPr lang="ko-KR" altLang="en-US" dirty="0"/>
              <a:t> </a:t>
            </a:r>
            <a:r>
              <a:rPr lang="ko-KR" altLang="en-US" b="1" dirty="0"/>
              <a:t>학습 과정에서 만들어두고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토큰화 과정에서는 그 규칙을 사용하여 문장을 </a:t>
            </a:r>
            <a:r>
              <a:rPr lang="ko-KR" altLang="en-US" dirty="0" err="1"/>
              <a:t>분할”한다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BPE</a:t>
            </a:r>
            <a:r>
              <a:rPr lang="ko-KR" altLang="en-US" dirty="0"/>
              <a:t>의 병합이란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자주 등장하는 문자쌍을 결합하여 새로운 토큰 단위를 만드는 규칙을 “사전에 </a:t>
            </a:r>
            <a:r>
              <a:rPr lang="ko-KR" altLang="en-US" b="1" dirty="0" err="1"/>
              <a:t>학습”하는</a:t>
            </a:r>
            <a:r>
              <a:rPr lang="ko-KR" altLang="en-US" b="1" dirty="0"/>
              <a:t> 것</a:t>
            </a:r>
            <a:r>
              <a:rPr lang="ko-KR" altLang="en-US" dirty="0"/>
              <a:t>이다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B05F8-664B-BC6F-2654-A6AE538329AB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1FB31-35E6-C404-072C-387537C0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9" y="1700790"/>
            <a:ext cx="8431669" cy="23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2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B26-E5D5-E1FF-50BB-EEF46865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E5D058-AB5A-F26A-F3F7-9BB3E74F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</a:t>
            </a:r>
            <a:r>
              <a:rPr lang="ko-KR" altLang="en-US" b="1" dirty="0"/>
              <a:t>의 두 단계</a:t>
            </a:r>
            <a:r>
              <a:rPr lang="en-US" altLang="ko-KR" b="1" dirty="0"/>
              <a:t>: “</a:t>
            </a:r>
            <a:r>
              <a:rPr lang="ko-KR" altLang="en-US" b="1" dirty="0"/>
              <a:t>학습” </a:t>
            </a:r>
            <a:r>
              <a:rPr lang="en-US" altLang="ko-KR" b="1" dirty="0"/>
              <a:t>vs “</a:t>
            </a:r>
            <a:r>
              <a:rPr lang="ko-KR" altLang="en-US" b="1" dirty="0"/>
              <a:t>토큰화”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F07771-E981-169A-E60A-8C4FF34F7751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096F80-276C-39F1-48C5-D07A29EE7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89600"/>
              </p:ext>
            </p:extLst>
          </p:nvPr>
        </p:nvGraphicFramePr>
        <p:xfrm>
          <a:off x="628649" y="1700790"/>
          <a:ext cx="7975842" cy="4147704"/>
        </p:xfrm>
        <a:graphic>
          <a:graphicData uri="http://schemas.openxmlformats.org/drawingml/2006/table">
            <a:tbl>
              <a:tblPr/>
              <a:tblGrid>
                <a:gridCol w="2658614">
                  <a:extLst>
                    <a:ext uri="{9D8B030D-6E8A-4147-A177-3AD203B41FA5}">
                      <a16:colId xmlns:a16="http://schemas.microsoft.com/office/drawing/2014/main" val="1344834018"/>
                    </a:ext>
                  </a:extLst>
                </a:gridCol>
                <a:gridCol w="2658614">
                  <a:extLst>
                    <a:ext uri="{9D8B030D-6E8A-4147-A177-3AD203B41FA5}">
                      <a16:colId xmlns:a16="http://schemas.microsoft.com/office/drawing/2014/main" val="35642212"/>
                    </a:ext>
                  </a:extLst>
                </a:gridCol>
                <a:gridCol w="2658614">
                  <a:extLst>
                    <a:ext uri="{9D8B030D-6E8A-4147-A177-3AD203B41FA5}">
                      <a16:colId xmlns:a16="http://schemas.microsoft.com/office/drawing/2014/main" val="3014557033"/>
                    </a:ext>
                  </a:extLst>
                </a:gridCol>
              </a:tblGrid>
              <a:tr h="4110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20901"/>
                  </a:ext>
                </a:extLst>
              </a:tr>
              <a:tr h="709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병합 학습 </a:t>
                      </a:r>
                      <a:r>
                        <a:rPr lang="en-US" altLang="ko-KR" sz="1600" b="1"/>
                        <a:t>(</a:t>
                      </a:r>
                      <a:r>
                        <a:rPr lang="en-US" sz="1600" b="1"/>
                        <a:t>merge training)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자주 등장하는 문자쌍을 결합하여 </a:t>
                      </a:r>
                      <a:r>
                        <a:rPr lang="ko-KR" altLang="en-US" sz="1600" b="1"/>
                        <a:t>토큰 규칙을 학습</a:t>
                      </a:r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81896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/>
                        <a:t>규칙 저장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“어떤 쌍을 하나의 단위로 볼지”를 </a:t>
                      </a:r>
                      <a:r>
                        <a:rPr lang="en-US" altLang="ko-KR" sz="1600">
                          <a:latin typeface="Courier New" panose="02070309020205020404" pitchFamily="49" charset="0"/>
                        </a:rPr>
                        <a:t>merges.txt</a:t>
                      </a:r>
                      <a:r>
                        <a:rPr lang="ko-KR" altLang="en-US" sz="1600"/>
                        <a:t> 등에 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653161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/>
                        <a:t>토큰화 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en-US" sz="1600" b="1" dirty="0"/>
                        <a:t>tokenize)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학습된 병합 규칙을 적용해 입력 문장을 </a:t>
                      </a:r>
                      <a:r>
                        <a:rPr lang="ko-KR" altLang="en-US" sz="1600" b="1" dirty="0" err="1"/>
                        <a:t>서브워드</a:t>
                      </a:r>
                      <a:r>
                        <a:rPr lang="ko-KR" altLang="en-US" sz="1600" b="1" dirty="0"/>
                        <a:t> 단위로 분리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66631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결과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사전</a:t>
                      </a:r>
                      <a:r>
                        <a:rPr lang="en-US" altLang="ko-KR" sz="1600" b="1"/>
                        <a:t>(</a:t>
                      </a:r>
                      <a:r>
                        <a:rPr lang="en-US" sz="1600" b="1"/>
                        <a:t>Vocabulary)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문자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서브워드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단어 조합들이 모두 포함된 “토큰 목록” 완성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598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730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067A-0C74-661B-29B3-6076E15C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47DC07-C028-BBA8-E923-DDB5FB33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700" dirty="0"/>
              <a:t>GPT</a:t>
            </a:r>
            <a:r>
              <a:rPr lang="ko-KR" altLang="en-US" sz="1700" dirty="0"/>
              <a:t>에서 각 단어를 고유한 정수 </a:t>
            </a:r>
            <a:r>
              <a:rPr lang="en-US" altLang="ko-KR" sz="1700" dirty="0"/>
              <a:t>ID</a:t>
            </a:r>
            <a:r>
              <a:rPr lang="ko-KR" altLang="en-US" sz="1700" dirty="0"/>
              <a:t>로 변환하는 과정은 </a:t>
            </a:r>
            <a:r>
              <a:rPr lang="ko-KR" altLang="en-US" sz="1700" b="1" dirty="0"/>
              <a:t>토큰화</a:t>
            </a:r>
            <a:r>
              <a:rPr lang="en-US" altLang="ko-KR" sz="1700" b="1" dirty="0"/>
              <a:t>(Tokenization) → </a:t>
            </a:r>
            <a:r>
              <a:rPr lang="ko-KR" altLang="en-US" sz="1700" b="1" dirty="0"/>
              <a:t>정수 </a:t>
            </a:r>
            <a:r>
              <a:rPr lang="en-US" altLang="ko-KR" sz="1700" b="1" dirty="0"/>
              <a:t>ID </a:t>
            </a:r>
            <a:r>
              <a:rPr lang="ko-KR" altLang="en-US" sz="1700" b="1" dirty="0"/>
              <a:t>매핑</a:t>
            </a:r>
            <a:r>
              <a:rPr lang="en-US" altLang="ko-KR" sz="1700" b="1" dirty="0"/>
              <a:t>(Integer Mapping) → </a:t>
            </a:r>
            <a:r>
              <a:rPr lang="ko-KR" altLang="en-US" sz="1700" b="1" dirty="0" err="1"/>
              <a:t>임베딩</a:t>
            </a:r>
            <a:r>
              <a:rPr lang="en-US" altLang="ko-KR" sz="1700" b="1" dirty="0"/>
              <a:t>(Embedding)</a:t>
            </a:r>
            <a:r>
              <a:rPr lang="ko-KR" altLang="en-US" sz="1700" dirty="0"/>
              <a:t> 순서로 진행된다</a:t>
            </a:r>
            <a:r>
              <a:rPr lang="en-US" altLang="ko-KR" sz="1700" dirty="0"/>
              <a:t>.</a:t>
            </a:r>
            <a:endParaRPr lang="en-US" altLang="ko-KR" sz="1700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700" dirty="0"/>
              <a:t>예제 문장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입력 텍스트</a:t>
            </a:r>
            <a:r>
              <a:rPr lang="en-US" altLang="ko-KR" sz="1700" dirty="0"/>
              <a:t>: "I love NLP!"</a:t>
            </a:r>
            <a:endParaRPr lang="en-US" altLang="ko-KR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700" dirty="0"/>
              <a:t>토큰화 </a:t>
            </a:r>
            <a:r>
              <a:rPr lang="en-US" altLang="ko-KR" sz="1700" dirty="0"/>
              <a:t>(BPE </a:t>
            </a:r>
            <a:r>
              <a:rPr lang="ko-KR" altLang="en-US" sz="1700" dirty="0"/>
              <a:t>적용</a:t>
            </a:r>
            <a:r>
              <a:rPr lang="en-US" altLang="ko-KR" sz="1700" dirty="0"/>
              <a:t>)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/>
              <a:t>GPT</a:t>
            </a:r>
            <a:r>
              <a:rPr lang="ko-KR" altLang="en-US" sz="1700" dirty="0"/>
              <a:t>는 단순한 단어 단위 토큰화가 아니라</a:t>
            </a:r>
            <a:r>
              <a:rPr lang="en-US" altLang="ko-KR" sz="1700" dirty="0"/>
              <a:t>, Byte Pair Encoding(BPE) </a:t>
            </a:r>
            <a:r>
              <a:rPr lang="ko-KR" altLang="en-US" sz="1700" dirty="0"/>
              <a:t>방식의 </a:t>
            </a:r>
            <a:r>
              <a:rPr lang="ko-KR" altLang="en-US" sz="1700" dirty="0" err="1"/>
              <a:t>서브워드</a:t>
            </a:r>
            <a:r>
              <a:rPr lang="ko-KR" altLang="en-US" sz="1700" dirty="0"/>
              <a:t> 토큰화를 사용한다</a:t>
            </a:r>
            <a:r>
              <a:rPr lang="en-US" altLang="ko-KR" sz="1700" dirty="0"/>
              <a:t>.</a:t>
            </a: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/>
              <a:t>BPE </a:t>
            </a:r>
            <a:r>
              <a:rPr lang="ko-KR" altLang="en-US" sz="1700" dirty="0"/>
              <a:t>토큰화 결과</a:t>
            </a:r>
            <a:r>
              <a:rPr lang="en-US" altLang="ko-KR" sz="1700" dirty="0"/>
              <a:t>: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NLP"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NL"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과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나뉘어 있음 (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서브워드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토큰화) </a:t>
            </a:r>
            <a:endParaRPr kumimoji="0" lang="ko-KR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700" dirty="0"/>
              <a:t>정수 </a:t>
            </a:r>
            <a:r>
              <a:rPr lang="en-US" altLang="ko-KR" sz="1700" dirty="0"/>
              <a:t>ID </a:t>
            </a:r>
            <a:r>
              <a:rPr lang="ko-KR" altLang="en-US" sz="1700" dirty="0"/>
              <a:t>매핑 </a:t>
            </a:r>
            <a:r>
              <a:rPr lang="en-US" altLang="ko-KR" sz="1700" dirty="0"/>
              <a:t>(Vocab Lookup): </a:t>
            </a:r>
            <a:r>
              <a:rPr lang="ko-KR" altLang="en-US" sz="1700" dirty="0"/>
              <a:t>각 토큰을 </a:t>
            </a:r>
            <a:r>
              <a:rPr lang="en-US" altLang="ko-KR" sz="1700" dirty="0"/>
              <a:t>GPT</a:t>
            </a:r>
            <a:r>
              <a:rPr lang="ko-KR" altLang="en-US" sz="1700" dirty="0"/>
              <a:t>의 </a:t>
            </a:r>
            <a:r>
              <a:rPr lang="ko-KR" altLang="en-US" sz="1700" b="1" dirty="0"/>
              <a:t>사전</a:t>
            </a:r>
            <a:r>
              <a:rPr lang="en-US" altLang="ko-KR" sz="1700" b="1" dirty="0"/>
              <a:t>(Vocabulary)</a:t>
            </a:r>
            <a:r>
              <a:rPr lang="ko-KR" altLang="en-US" sz="1700" b="1" dirty="0"/>
              <a:t>에 있는 고유한 정수 </a:t>
            </a:r>
            <a:r>
              <a:rPr lang="en-US" altLang="ko-KR" sz="1700" b="1" dirty="0"/>
              <a:t>ID</a:t>
            </a:r>
            <a:r>
              <a:rPr lang="ko-KR" altLang="en-US" sz="1700" dirty="0"/>
              <a:t>로 변환한다</a:t>
            </a:r>
            <a:r>
              <a:rPr lang="en-US" altLang="ko-KR" sz="17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700" dirty="0"/>
              <a:t>GPT</a:t>
            </a:r>
            <a:r>
              <a:rPr lang="ko-KR" altLang="en-US" sz="1700" dirty="0"/>
              <a:t>는 약 </a:t>
            </a:r>
            <a:r>
              <a:rPr lang="en-US" altLang="ko-KR" sz="1700" dirty="0"/>
              <a:t>50,000</a:t>
            </a:r>
            <a:r>
              <a:rPr lang="ko-KR" altLang="en-US" sz="1700" dirty="0"/>
              <a:t>개 이상의 토큰을 포함하는 어휘</a:t>
            </a:r>
            <a:r>
              <a:rPr lang="en-US" altLang="ko-KR" sz="1700" dirty="0"/>
              <a:t>(Vocabulary)</a:t>
            </a:r>
            <a:r>
              <a:rPr lang="ko-KR" altLang="en-US" sz="1700" dirty="0"/>
              <a:t>를 가지고 있음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700" dirty="0"/>
              <a:t>사전</a:t>
            </a:r>
            <a:r>
              <a:rPr lang="en-US" altLang="ko-KR" sz="1700" dirty="0"/>
              <a:t>(Vocab)</a:t>
            </a:r>
            <a:r>
              <a:rPr lang="ko-KR" altLang="en-US" sz="1700" dirty="0"/>
              <a:t>에서 토큰을 찾아 대응하는 정수 </a:t>
            </a:r>
            <a:r>
              <a:rPr lang="en-US" altLang="ko-KR" sz="1700" dirty="0"/>
              <a:t>ID</a:t>
            </a:r>
            <a:r>
              <a:rPr lang="ko-KR" altLang="en-US" sz="1700" dirty="0"/>
              <a:t>를 부여함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7AE9A8C-FA46-92DC-E86F-893FACA0789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221C9-5C52-2274-9DA3-D1B5F06F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29" y="4487193"/>
            <a:ext cx="3237068" cy="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0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40144-902E-0AD2-1435-57FBB1DB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71EBA85-891C-A545-06FA-B3A89737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2021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년 기준으로 최고 고성능 모델들은 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Transformer </a:t>
            </a:r>
            <a:r>
              <a:rPr lang="ko-KR" altLang="en-US" sz="1600" b="1" i="0" dirty="0" err="1">
                <a:solidFill>
                  <a:srgbClr val="24292F"/>
                </a:solidFill>
                <a:effectLst/>
                <a:latin typeface="Noto Sans KR"/>
              </a:rPr>
              <a:t>아키텍쳐를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 기반으로 하고 있다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GPT: Transformer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의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디코더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(Decoder)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아키텍쳐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 활용</a:t>
            </a:r>
            <a:endParaRPr lang="en-US" altLang="ko-KR" sz="1400" b="1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i="0" dirty="0">
                <a:solidFill>
                  <a:srgbClr val="24292F"/>
                </a:solidFill>
                <a:effectLst/>
                <a:latin typeface="Noto Sans KR"/>
              </a:rPr>
              <a:t>BERT: 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Transformer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의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인코더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(Encoder)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아키텍쳐를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 활용</a:t>
            </a:r>
            <a:endParaRPr lang="ko-KR" altLang="en-US" sz="1400" b="1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13AF48F-2871-28F5-06C2-221CF4A9EC3E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딥러닝 기반의 기계번역 발전과정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A4806-2FC3-6E39-25EC-1C72A3C8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2724227"/>
            <a:ext cx="8026245" cy="24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A9CC-DBD8-B5F3-9736-9EA52069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422907-138D-9030-81DE-5D27885C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700" b="1" dirty="0"/>
              <a:t>   </a:t>
            </a:r>
            <a:r>
              <a:rPr lang="en-US" altLang="ko-KR" sz="1600" b="1" dirty="0"/>
              <a:t>4.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벡터로 변환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정수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ko-KR" altLang="en-US" b="1" dirty="0"/>
              <a:t>고유한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벡터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768</a:t>
            </a:r>
            <a:r>
              <a:rPr lang="ko-KR" altLang="en-US" dirty="0"/>
              <a:t>차원 또는 </a:t>
            </a:r>
            <a:r>
              <a:rPr lang="en-US" altLang="ko-KR" dirty="0"/>
              <a:t>1024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로 변환됨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벡터는 모델이 학습하면서 업데이트됨 </a:t>
            </a:r>
            <a:r>
              <a:rPr lang="en-US" altLang="ko-KR" dirty="0"/>
              <a:t>(Word2Vec</a:t>
            </a:r>
            <a:r>
              <a:rPr lang="ko-KR" altLang="en-US" dirty="0"/>
              <a:t>과 달리 문맥에 따라 달라짐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9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857014-C125-D3AC-210E-2BC1A216121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3A36E7-DB99-D18D-9766-5D9BC6D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1758397"/>
            <a:ext cx="7940524" cy="3053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7088-4019-F4BD-2851-E5A08AFE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23" y="4496301"/>
            <a:ext cx="2478443" cy="2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43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9C7C-02D3-FDDC-2A5E-D2DF0D58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C99B8E-DF3B-6F95-AC41-462BA0C9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700" b="1" dirty="0"/>
              <a:t>   </a:t>
            </a:r>
            <a:r>
              <a:rPr lang="en-US" altLang="ko-KR" sz="1600" b="1" dirty="0"/>
              <a:t>4.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벡터로 변환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계속</a:t>
            </a:r>
            <a:r>
              <a:rPr lang="en-US" altLang="ko-KR" sz="1600" b="1" dirty="0"/>
              <a:t>)</a:t>
            </a:r>
            <a:endParaRPr lang="ko-KR" altLang="en-US" sz="16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가지고 있다.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행렬의 크기는 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Vocab_Size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Embedding_Dim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Vocab_Size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50,000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Embedding_Dim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768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인 경우,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 크기는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(50000, 768)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BE245C8-D2B8-163D-970C-BFA3A12A9F6A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AC5DA1-45F2-6EC0-22DC-C2A3F9D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3659428"/>
            <a:ext cx="6855233" cy="2310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A8C13-5088-7EAF-E25D-C91FB52E7B0D}"/>
              </a:ext>
            </a:extLst>
          </p:cNvPr>
          <p:cNvSpPr txBox="1"/>
          <p:nvPr/>
        </p:nvSpPr>
        <p:spPr>
          <a:xfrm>
            <a:off x="903431" y="6078922"/>
            <a:ext cx="6779347" cy="703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과정을 거친 후, 각 단어의 벡터는 문맥에 맞게 변화하게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다. 예를 들어,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나는"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이라는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단어는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학교에"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와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간다"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와의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관계에 따라 의미가 달라질 수 있다. 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923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9673C-A5D2-73CB-9998-42CB4998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47278B-4D15-9400-6538-E03CBE009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75" y="1124719"/>
            <a:ext cx="8698657" cy="570309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4500" b="1" dirty="0"/>
              <a:t> Word2Vec</a:t>
            </a:r>
            <a:r>
              <a:rPr lang="ko-KR" altLang="en-US" sz="4500" b="1" dirty="0"/>
              <a:t>와의 차이점</a:t>
            </a:r>
            <a:endParaRPr lang="en-US" altLang="ko-KR" sz="45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3400" b="1" dirty="0"/>
              <a:t>   1</a:t>
            </a:r>
            <a:r>
              <a:rPr lang="en-US" altLang="ko-KR" sz="4000" b="1" dirty="0"/>
              <a:t>. </a:t>
            </a:r>
            <a:r>
              <a:rPr lang="ko-KR" altLang="en-US" sz="4000" b="1" dirty="0"/>
              <a:t>공통점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마찬가지로 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정수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ID를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실수 벡터로 변환하는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과정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거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친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정수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ID를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테이블에서 찾아 벡터로 변환하는 원리는 동일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4000" b="1" dirty="0"/>
              <a:t>   2. </a:t>
            </a:r>
            <a:r>
              <a:rPr lang="ko-KR" altLang="en-US" sz="4000" b="1" dirty="0"/>
              <a:t>차이점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정적(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벡터 → 한 단어는 항상 같은 벡터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동적(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Contextual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벡터 → 문맥에 따라 달라짐 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적용)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단어 단위이지만,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(BPE) 단위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벡터들은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모델에 입력되어 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문맥을 반영한 최종 벡터로 변환</a:t>
            </a:r>
            <a:r>
              <a:rPr lang="ko-KR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된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4000" b="1" dirty="0"/>
              <a:t>Transformer</a:t>
            </a:r>
            <a:r>
              <a:rPr lang="ko-KR" altLang="en-US" sz="4000" b="1" dirty="0"/>
              <a:t>를 통한 문맥 반영</a:t>
            </a:r>
            <a:endParaRPr lang="en-US" altLang="ko-KR" sz="4000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4000" b="1" dirty="0"/>
              <a:t>    </a:t>
            </a:r>
            <a:r>
              <a:rPr lang="ko-KR" altLang="en-US" sz="4000" dirty="0"/>
              <a:t>이제 이 입력이 여러 층의 </a:t>
            </a:r>
            <a:r>
              <a:rPr lang="en-US" altLang="ko-KR" sz="4000" dirty="0"/>
              <a:t>Transformer </a:t>
            </a:r>
            <a:r>
              <a:rPr lang="ko-KR" altLang="en-US" sz="4000" dirty="0"/>
              <a:t>블록</a:t>
            </a:r>
            <a:r>
              <a:rPr lang="en-US" altLang="ko-KR" sz="4000" dirty="0"/>
              <a:t>(</a:t>
            </a:r>
            <a:r>
              <a:rPr lang="ko-KR" altLang="en-US" sz="4000" dirty="0"/>
              <a:t>멀티헤드 </a:t>
            </a:r>
            <a:r>
              <a:rPr lang="ko-KR" altLang="en-US" sz="4000" dirty="0" err="1"/>
              <a:t>셀프어텐션</a:t>
            </a:r>
            <a:r>
              <a:rPr lang="ko-KR" altLang="en-US" sz="4000" dirty="0"/>
              <a:t> </a:t>
            </a:r>
            <a:r>
              <a:rPr lang="en-US" altLang="ko-KR" sz="4000" dirty="0"/>
              <a:t>+ FFN)</a:t>
            </a:r>
            <a:r>
              <a:rPr lang="ko-KR" altLang="en-US" sz="4000" dirty="0"/>
              <a:t>을 통과 하면서 각 층에서 토큰의 벡터는 주변 </a:t>
            </a:r>
            <a:r>
              <a:rPr lang="ko-KR" altLang="en-US" sz="4000" dirty="0" err="1"/>
              <a:t>단어들과의</a:t>
            </a:r>
            <a:r>
              <a:rPr lang="ko-KR" altLang="en-US" sz="4000" dirty="0"/>
              <a:t> 관계</a:t>
            </a:r>
            <a:r>
              <a:rPr lang="en-US" altLang="ko-KR" sz="4000" dirty="0"/>
              <a:t>(</a:t>
            </a:r>
            <a:r>
              <a:rPr lang="ko-KR" altLang="en-US" sz="4000" dirty="0"/>
              <a:t>문맥</a:t>
            </a:r>
            <a:r>
              <a:rPr lang="en-US" altLang="ko-KR" sz="4000" dirty="0"/>
              <a:t>)</a:t>
            </a:r>
            <a:r>
              <a:rPr lang="ko-KR" altLang="en-US" sz="4000" dirty="0"/>
              <a:t>에 따라 바뀐다</a:t>
            </a:r>
            <a:r>
              <a:rPr lang="en-US" altLang="ko-KR" sz="4000" dirty="0"/>
              <a:t>. </a:t>
            </a:r>
            <a:r>
              <a:rPr lang="ko-KR" altLang="en-US" sz="4000" dirty="0"/>
              <a:t>즉</a:t>
            </a:r>
            <a:r>
              <a:rPr lang="en-US" altLang="ko-KR" sz="4000" dirty="0"/>
              <a:t>, </a:t>
            </a:r>
            <a:r>
              <a:rPr lang="ko-KR" altLang="en-US" sz="4000" dirty="0"/>
              <a:t>입력 시에는 </a:t>
            </a:r>
            <a:r>
              <a:rPr lang="en-US" altLang="ko-KR" sz="4000" dirty="0"/>
              <a:t>"</a:t>
            </a:r>
            <a:r>
              <a:rPr lang="ko-KR" altLang="en-US" sz="4000" dirty="0"/>
              <a:t>그 단어 자체 의미</a:t>
            </a:r>
            <a:r>
              <a:rPr lang="en-US" altLang="ko-KR" sz="4000" dirty="0"/>
              <a:t>"</a:t>
            </a:r>
            <a:r>
              <a:rPr lang="ko-KR" altLang="en-US" sz="4000" dirty="0"/>
              <a:t>였던 </a:t>
            </a:r>
            <a:r>
              <a:rPr lang="ko-KR" altLang="en-US" sz="4000" dirty="0" err="1"/>
              <a:t>임베딩이</a:t>
            </a:r>
            <a:r>
              <a:rPr lang="en-US" altLang="ko-KR" sz="4000" dirty="0"/>
              <a:t>, </a:t>
            </a:r>
            <a:r>
              <a:rPr lang="ko-KR" altLang="en-US" sz="4000" dirty="0"/>
              <a:t>최종적으로는 </a:t>
            </a:r>
            <a:r>
              <a:rPr lang="en-US" altLang="ko-KR" sz="4000" dirty="0"/>
              <a:t>"</a:t>
            </a:r>
            <a:r>
              <a:rPr lang="ko-KR" altLang="en-US" sz="4000" dirty="0"/>
              <a:t>문맥 속 그 단어의 의미</a:t>
            </a:r>
            <a:r>
              <a:rPr lang="en-US" altLang="ko-KR" sz="4000" dirty="0"/>
              <a:t>"</a:t>
            </a:r>
            <a:r>
              <a:rPr lang="ko-KR" altLang="en-US" sz="4000" dirty="0"/>
              <a:t>를 담은 벡터가 된다</a:t>
            </a:r>
            <a:r>
              <a:rPr lang="en-US" altLang="ko-KR" sz="40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88971C2-9F64-6986-D30B-F2CA53B57C0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080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95961-69BF-92B7-E518-80B4583D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8FB9AD-715F-5611-B7FF-2C2A4EF8C44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E6CAA3-E151-163B-564D-D7DCED8B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5" y="1810001"/>
            <a:ext cx="8646430" cy="4729777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D931050-42E3-C13B-5051-7A6AC2B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1124719"/>
            <a:ext cx="6797626" cy="576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  <a:r>
              <a:rPr lang="ko-KR" altLang="en-US" b="1" dirty="0"/>
              <a:t>와의 차이점</a:t>
            </a: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  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82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D1B4-DF86-CE0A-CF0E-06F64FE8D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CD2DFC-4AC9-49B3-6F9E-F139F3D77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8278316" cy="5472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트랜스포머</a:t>
            </a:r>
            <a:r>
              <a:rPr lang="en-US" altLang="ko-KR" b="1" dirty="0"/>
              <a:t>(Transformer)</a:t>
            </a:r>
            <a:r>
              <a:rPr lang="ko-KR" altLang="en-US" b="1" dirty="0"/>
              <a:t>에서 토큰 순서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는 </a:t>
            </a:r>
            <a:r>
              <a:rPr lang="en-US" altLang="ko-KR" dirty="0"/>
              <a:t>RNN</a:t>
            </a:r>
            <a:r>
              <a:rPr lang="ko-KR" altLang="en-US" dirty="0"/>
              <a:t>이나 </a:t>
            </a:r>
            <a:r>
              <a:rPr lang="en-US" altLang="ko-KR" dirty="0"/>
              <a:t>CNN</a:t>
            </a:r>
            <a:r>
              <a:rPr lang="ko-KR" altLang="en-US" dirty="0"/>
              <a:t>과 달리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토큰 시퀀스를 순서대로 처리하지 않는다</a:t>
            </a:r>
            <a:r>
              <a:rPr lang="en-US" altLang="ko-KR" b="1" dirty="0"/>
              <a:t>.</a:t>
            </a:r>
            <a:br>
              <a:rPr lang="ko-KR" altLang="en-US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입력 토큰들의 순서</a:t>
            </a:r>
            <a:r>
              <a:rPr lang="en-US" altLang="ko-KR" b="1" dirty="0"/>
              <a:t>(position)</a:t>
            </a:r>
            <a:r>
              <a:rPr lang="ko-KR" altLang="en-US" dirty="0"/>
              <a:t> 를 스스로 알 수가 없다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 문장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“I love you” </a:t>
            </a:r>
            <a:r>
              <a:rPr lang="ko-KR" altLang="en-US" sz="1600" dirty="0"/>
              <a:t>와 “</a:t>
            </a:r>
            <a:r>
              <a:rPr lang="en-US" altLang="ko-KR" sz="1600" dirty="0"/>
              <a:t>You love I”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의 입력은 그냥 벡터의 집합이므로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순서 정보가 없으면 두 문장을 같은 것으로 인식하게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“I love you”, “You love I”, “love I you” </a:t>
            </a:r>
            <a:r>
              <a:rPr lang="ko-KR" altLang="en-US" sz="1600" dirty="0"/>
              <a:t>모두 </a:t>
            </a:r>
            <a:r>
              <a:rPr lang="ko-KR" altLang="en-US" sz="1600" b="1" dirty="0">
                <a:solidFill>
                  <a:srgbClr val="FF0000"/>
                </a:solidFill>
              </a:rPr>
              <a:t>동일한 벡터 집합</a:t>
            </a:r>
            <a:r>
              <a:rPr lang="ko-KR" altLang="en-US" sz="1600" dirty="0"/>
              <a:t>으로 처리되어</a:t>
            </a:r>
            <a:br>
              <a:rPr lang="ko-KR" altLang="en-US" sz="1600" dirty="0"/>
            </a:br>
            <a:r>
              <a:rPr lang="en-US" altLang="ko-KR" sz="1600" dirty="0"/>
              <a:t>Transformer</a:t>
            </a:r>
            <a:r>
              <a:rPr lang="ko-KR" altLang="en-US" sz="1600" dirty="0"/>
              <a:t>가 “문장 </a:t>
            </a:r>
            <a:r>
              <a:rPr lang="ko-KR" altLang="en-US" sz="1600" dirty="0" err="1"/>
              <a:t>구조”를</a:t>
            </a:r>
            <a:r>
              <a:rPr lang="ko-KR" altLang="en-US" sz="1600" dirty="0"/>
              <a:t> 구분하지 못하게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그래서 “각 토큰이 문장 내 몇 번째 위치에 </a:t>
            </a:r>
            <a:r>
              <a:rPr lang="ko-KR" altLang="en-US" dirty="0" err="1"/>
              <a:t>있는가”를</a:t>
            </a:r>
            <a:r>
              <a:rPr lang="ko-KR" altLang="en-US" dirty="0"/>
              <a:t> 알려주는 </a:t>
            </a:r>
            <a:r>
              <a:rPr lang="ko-KR" altLang="en-US" b="1" dirty="0"/>
              <a:t>위치 정보</a:t>
            </a:r>
            <a:r>
              <a:rPr lang="en-US" altLang="ko-KR" b="1" dirty="0"/>
              <a:t>(</a:t>
            </a:r>
            <a:r>
              <a:rPr lang="ko-KR" altLang="en-US" b="1" dirty="0"/>
              <a:t>포지션</a:t>
            </a:r>
            <a:r>
              <a:rPr lang="en-US" altLang="ko-KR" b="1" dirty="0"/>
              <a:t>)</a:t>
            </a:r>
            <a:r>
              <a:rPr lang="ko-KR" altLang="en-US" dirty="0"/>
              <a:t> 를 벡터 형태로 </a:t>
            </a:r>
            <a:r>
              <a:rPr lang="ko-KR" altLang="en-US" b="1" dirty="0"/>
              <a:t>입력 </a:t>
            </a:r>
            <a:r>
              <a:rPr lang="ko-KR" altLang="en-US" b="1" dirty="0" err="1"/>
              <a:t>임베딩에</a:t>
            </a:r>
            <a:r>
              <a:rPr lang="ko-KR" altLang="en-US" b="1" dirty="0"/>
              <a:t> 더해주는 것</a:t>
            </a:r>
            <a:r>
              <a:rPr lang="ko-KR" altLang="en-US" dirty="0"/>
              <a:t>이 바로 </a:t>
            </a:r>
            <a:r>
              <a:rPr lang="ko-KR" altLang="en-US" b="1" dirty="0" err="1"/>
              <a:t>포지셔널</a:t>
            </a:r>
            <a:r>
              <a:rPr lang="ko-KR" altLang="en-US" b="1" dirty="0"/>
              <a:t> 인코딩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15602E-1F6F-1A36-0961-97A1540E9C6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1807166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B389B-15F3-81B6-1235-30CC24DA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9CA19D-3520-F1C7-5AC8-5ABB356F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8278316" cy="5472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순차적인 구조를 가지는 </a:t>
            </a:r>
            <a:r>
              <a:rPr lang="en-US" altLang="ko-KR" dirty="0"/>
              <a:t>RNN(Recurrent Neural Network)</a:t>
            </a:r>
            <a:r>
              <a:rPr lang="ko-KR" altLang="en-US" dirty="0"/>
              <a:t>과 달리</a:t>
            </a:r>
            <a:r>
              <a:rPr lang="en-US" altLang="ko-KR" dirty="0"/>
              <a:t>, </a:t>
            </a:r>
            <a:r>
              <a:rPr lang="ko-KR" altLang="en-US" dirty="0"/>
              <a:t>트랜스포머는 </a:t>
            </a:r>
            <a:r>
              <a:rPr lang="en-US" altLang="ko-KR" b="1" dirty="0"/>
              <a:t>Self-Attention </a:t>
            </a:r>
            <a:r>
              <a:rPr lang="ko-KR" altLang="en-US" b="1" dirty="0"/>
              <a:t>메커니즘</a:t>
            </a:r>
            <a:r>
              <a:rPr lang="ko-KR" altLang="en-US" dirty="0"/>
              <a:t>을 사용하므로 단어의 위치 정보를 따로 제공해야 한다</a:t>
            </a:r>
            <a:r>
              <a:rPr lang="en-US" altLang="ko-KR" dirty="0"/>
              <a:t>. </a:t>
            </a:r>
            <a:r>
              <a:rPr lang="ko-KR" altLang="en-US" dirty="0"/>
              <a:t>이를 위해 사용하는 것이 포지셔널 인코딩</a:t>
            </a:r>
            <a:r>
              <a:rPr lang="en-US" altLang="ko-KR" dirty="0"/>
              <a:t>(Positional Encoding)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/>
              <a:t> </a:t>
            </a:r>
            <a:r>
              <a:rPr lang="ko-KR" altLang="en-US" b="1" dirty="0"/>
              <a:t>포지셔널 인코딩의 역할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포지셔널 인코딩은 </a:t>
            </a:r>
            <a:r>
              <a:rPr lang="ko-KR" altLang="en-US" b="1" dirty="0"/>
              <a:t>단어의 순서 정보</a:t>
            </a:r>
            <a:r>
              <a:rPr lang="ko-KR" altLang="en-US" dirty="0"/>
              <a:t>를 반영하기 위해 입력 </a:t>
            </a:r>
            <a:r>
              <a:rPr lang="ko-KR" altLang="en-US" dirty="0" err="1"/>
              <a:t>임베딩</a:t>
            </a:r>
            <a:r>
              <a:rPr lang="ko-KR" altLang="en-US" dirty="0"/>
              <a:t> 벡터에 추가되는 값이다</a:t>
            </a:r>
            <a:r>
              <a:rPr lang="en-US" altLang="ko-KR" dirty="0"/>
              <a:t>. </a:t>
            </a:r>
            <a:r>
              <a:rPr lang="ko-KR" altLang="en-US" dirty="0"/>
              <a:t>이 값을 더해주면 모델이 문장 내에서 각 단어의 위치를 고려할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700" dirty="0"/>
          </a:p>
          <a:p>
            <a:pPr lvl="1">
              <a:lnSpc>
                <a:spcPct val="150000"/>
              </a:lnSpc>
            </a:pPr>
            <a:endParaRPr lang="en-US" altLang="ko-KR" sz="1700" dirty="0"/>
          </a:p>
          <a:p>
            <a:pPr lvl="1">
              <a:lnSpc>
                <a:spcPct val="150000"/>
              </a:lnSpc>
            </a:pPr>
            <a:endParaRPr lang="en-US" altLang="ko-KR" sz="1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C6213-0B39-E82D-7F83-01A708A2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5" y="2569722"/>
            <a:ext cx="4769328" cy="171855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AC4933D-5F60-7C86-758C-11C2510A628E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34163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58AEC-72F8-B421-3C89-F931C15D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51B9F3-CE48-2B44-CCD0-5C9369EC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1"/>
            <a:ext cx="8278316" cy="581830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900" b="1" dirty="0"/>
              <a:t> </a:t>
            </a:r>
            <a:r>
              <a:rPr lang="ko-KR" altLang="en-US" sz="3800" b="1" i="0" dirty="0">
                <a:solidFill>
                  <a:srgbClr val="24292F"/>
                </a:solidFill>
                <a:effectLst/>
                <a:latin typeface="Noto Sans KR"/>
              </a:rPr>
              <a:t>포지셔널 수식</a:t>
            </a:r>
            <a:endParaRPr lang="en-US" altLang="ko-KR" sz="38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ko-KR" altLang="en-US" sz="2900" dirty="0"/>
              <a:t>기본적인 </a:t>
            </a:r>
            <a:r>
              <a:rPr lang="ko-KR" altLang="en-US" sz="2900" dirty="0" err="1"/>
              <a:t>포지셔널</a:t>
            </a:r>
            <a:r>
              <a:rPr lang="ko-KR" altLang="en-US" sz="2900" dirty="0"/>
              <a:t> 인코딩은 다음 수식으로 정의된다 </a:t>
            </a:r>
            <a:r>
              <a:rPr lang="en-US" altLang="ko-KR" sz="2900" dirty="0"/>
              <a:t>(</a:t>
            </a:r>
            <a:r>
              <a:rPr lang="ko-KR" altLang="en-US" sz="2900" dirty="0"/>
              <a:t>논문 </a:t>
            </a:r>
            <a:r>
              <a:rPr lang="en-US" altLang="ko-KR" sz="2900" i="1" dirty="0"/>
              <a:t>Attention is All You Need</a:t>
            </a:r>
            <a:r>
              <a:rPr lang="en-US" altLang="ko-KR" sz="2900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r>
              <a:rPr lang="ko-KR" altLang="en-US" sz="2900" dirty="0"/>
              <a:t>예시로 설명</a:t>
            </a: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2900" dirty="0"/>
              <a:t>   이렇게 계산된 </a:t>
            </a:r>
            <a:r>
              <a:rPr lang="ko-KR" altLang="en-US" sz="2900" dirty="0" err="1"/>
              <a:t>포지셔널</a:t>
            </a:r>
            <a:r>
              <a:rPr lang="ko-KR" altLang="en-US" sz="2900" dirty="0"/>
              <a:t> 인코딩은 </a:t>
            </a:r>
            <a:r>
              <a:rPr lang="ko-KR" altLang="en-US" sz="2900" b="1" dirty="0"/>
              <a:t>단어 </a:t>
            </a:r>
            <a:r>
              <a:rPr lang="ko-KR" altLang="en-US" sz="2900" b="1" dirty="0" err="1"/>
              <a:t>임베딩</a:t>
            </a:r>
            <a:r>
              <a:rPr lang="ko-KR" altLang="en-US" sz="2900" dirty="0" err="1"/>
              <a:t>에</a:t>
            </a:r>
            <a:r>
              <a:rPr lang="ko-KR" altLang="en-US" sz="2900" dirty="0"/>
              <a:t> </a:t>
            </a:r>
            <a:r>
              <a:rPr lang="en-US" altLang="ko-KR" sz="2900" b="1" dirty="0"/>
              <a:t>element-wise sum</a:t>
            </a:r>
            <a:r>
              <a:rPr lang="ko-KR" altLang="en-US" sz="2900" dirty="0"/>
              <a:t>으로 더해진다</a:t>
            </a: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00374-D493-4E0B-CE5A-6C45E8B62365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0AF25-CC20-61C0-F210-E6BDFF04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3" y="1585576"/>
            <a:ext cx="2980518" cy="13179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497188-DF77-5976-7660-4927E262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94" y="1947141"/>
            <a:ext cx="4879503" cy="9081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C459C49-1FE5-BAC7-AE2D-92DCDDE3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24" y="3302001"/>
            <a:ext cx="7279529" cy="21625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80F40E-E195-1AF3-F41D-639FD6E5E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008" y="6086852"/>
            <a:ext cx="5991128" cy="3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7983-CCA4-1BF4-98AB-17F4A02A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834D905-CFB5-6A3D-85FB-CC2A9044B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894291"/>
                <a:ext cx="8278316" cy="58183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dirty="0"/>
                  <a:t> 수학적 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Transformer </a:t>
                </a:r>
                <a:r>
                  <a:rPr lang="ko-KR" altLang="en-US" dirty="0"/>
                  <a:t>논문</a:t>
                </a:r>
                <a:r>
                  <a:rPr lang="en-US" altLang="ko-KR" dirty="0"/>
                  <a:t>(Attention Is All You Need, Vaswani et al., 2017)</a:t>
                </a:r>
                <a:r>
                  <a:rPr lang="ko-KR" altLang="en-US" dirty="0"/>
                  <a:t>에서는</a:t>
                </a:r>
                <a:br>
                  <a:rPr lang="ko-KR" altLang="en-US" dirty="0"/>
                </a:br>
                <a:r>
                  <a:rPr lang="ko-KR" altLang="en-US" b="1" dirty="0"/>
                  <a:t>사인</a:t>
                </a:r>
                <a:r>
                  <a:rPr lang="en-US" altLang="ko-KR" b="1" dirty="0"/>
                  <a:t>(sin)</a:t>
                </a:r>
                <a:r>
                  <a:rPr lang="ko-KR" altLang="en-US" b="1" dirty="0"/>
                  <a:t>과 코사인</a:t>
                </a:r>
                <a:r>
                  <a:rPr lang="en-US" altLang="ko-KR" b="1" dirty="0"/>
                  <a:t>(cos)</a:t>
                </a:r>
                <a:r>
                  <a:rPr lang="ko-KR" altLang="en-US" dirty="0"/>
                  <a:t> 함수를 이용해 각 위치의 인코딩을 정의한다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/>
                  <a:t>공식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sepChr m:val=",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𝒐𝒔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𝟏𝟎𝟎𝟎𝟎</m:t>
                                      </m:r>
                                    </m:e>
                                    <m:sup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𝒎𝒐𝒅𝒆𝒍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sepChr m:val=",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𝒐𝒔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𝟏𝟎𝟎𝟎𝟎</m:t>
                                      </m:r>
                                    </m:e>
                                    <m:sup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𝒎𝒐𝒅𝒆𝒍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b="1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/>
                  <a:t>pos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단어의 위치 </a:t>
                </a:r>
                <a:r>
                  <a:rPr lang="en-US" altLang="ko-KR" sz="1600" dirty="0"/>
                  <a:t>(0, 1, 2, …)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 err="1"/>
                  <a:t>i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차원의 인덱스 </a:t>
                </a:r>
                <a:r>
                  <a:rPr lang="en-US" altLang="ko-KR" sz="1600" dirty="0"/>
                  <a:t>(0, 1, 2, …)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 err="1"/>
                  <a:t>d_model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벡터의 차원 수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512)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위치는 서로 다른 </a:t>
                </a:r>
                <a:r>
                  <a:rPr lang="ko-KR" altLang="en-US" b="1" dirty="0"/>
                  <a:t>주파수</a:t>
                </a:r>
                <a:r>
                  <a:rPr lang="en-US" altLang="ko-KR" b="1" dirty="0"/>
                  <a:t>(frequency)</a:t>
                </a:r>
                <a:r>
                  <a:rPr lang="ko-KR" altLang="en-US" dirty="0"/>
                  <a:t> 의 </a:t>
                </a:r>
                <a:r>
                  <a:rPr lang="en-US" altLang="ko-KR" dirty="0"/>
                  <a:t>sin/cos </a:t>
                </a:r>
                <a:r>
                  <a:rPr lang="ko-KR" altLang="en-US" dirty="0"/>
                  <a:t>파형 조합으로 표현된다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sz="34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834D905-CFB5-6A3D-85FB-CC2A9044B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894291"/>
                <a:ext cx="8278316" cy="5818307"/>
              </a:xfrm>
              <a:blipFill>
                <a:blip r:embed="rId2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3B2CA635-F397-B4F4-9C60-68729E80623B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6351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EC778-8099-9039-A522-2C30A347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6338A1-1182-DA91-5623-0E2ECD4B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278316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포지셔널 인코딩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사인</a:t>
            </a:r>
            <a:r>
              <a:rPr lang="en-US" altLang="ko-KR" b="1" dirty="0"/>
              <a:t>(Sine)</a:t>
            </a:r>
            <a:r>
              <a:rPr lang="ko-KR" altLang="en-US" b="1" dirty="0"/>
              <a:t>과 코사인</a:t>
            </a:r>
            <a:r>
              <a:rPr lang="en-US" altLang="ko-KR" b="1" dirty="0"/>
              <a:t>(Cosine) 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포지셔널</a:t>
            </a:r>
            <a:r>
              <a:rPr lang="ko-KR" altLang="en-US" b="1" dirty="0"/>
              <a:t> 인코딩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pos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는 입력 문장에서의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임베딩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벡터의 위치 인덱스를 나타내며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 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는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임베딩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 내의 차원의 인덱스를 의미한다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1" i="0" dirty="0" err="1">
                <a:solidFill>
                  <a:srgbClr val="0070C0"/>
                </a:solidFill>
                <a:effectLst/>
                <a:latin typeface="Noto Sans KR"/>
              </a:rPr>
              <a:t>임베딩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 벡터 내의 각 차원의 인덱스가 짝수인 경우에는 사인 함수의 값을 사용하고 홀수인 경우에는 코사인 함수의 값을 사용한다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. 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841DE9-D097-1E89-9680-8339DFBA614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A9C94-2BE2-B3E5-1F84-04827707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736496"/>
            <a:ext cx="3974883" cy="174583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A822C9-4CA0-8489-544F-A8EB25EB0B66}"/>
              </a:ext>
            </a:extLst>
          </p:cNvPr>
          <p:cNvGrpSpPr/>
          <p:nvPr/>
        </p:nvGrpSpPr>
        <p:grpSpPr>
          <a:xfrm>
            <a:off x="1281881" y="2639181"/>
            <a:ext cx="6503462" cy="2159505"/>
            <a:chOff x="769938" y="3211299"/>
            <a:chExt cx="7499936" cy="338608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2B558E-B6F1-9BAB-2AD6-9C89BEC46B29}"/>
                </a:ext>
              </a:extLst>
            </p:cNvPr>
            <p:cNvGrpSpPr/>
            <p:nvPr/>
          </p:nvGrpSpPr>
          <p:grpSpPr>
            <a:xfrm>
              <a:off x="769938" y="3211299"/>
              <a:ext cx="7499936" cy="3386086"/>
              <a:chOff x="576818" y="2564895"/>
              <a:chExt cx="7499936" cy="338608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D883D6D-B986-F481-CB18-15A781E99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938" y="2564895"/>
                <a:ext cx="7306816" cy="3386086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9DA3024-5F5A-6864-3942-022398E86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818" y="3544214"/>
                <a:ext cx="4550953" cy="891829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140469-5934-A1D6-2E6E-5BE35D0C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2636" y="3313786"/>
              <a:ext cx="295316" cy="28674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029FF6-6842-EF24-B004-65752CEC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427" y="3357248"/>
              <a:ext cx="295316" cy="283884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1625B63-1CFB-6E79-90BE-19DD9CC30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657" y="2092395"/>
            <a:ext cx="3627119" cy="9539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24235F-C419-9543-BE9C-6C194EC4B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070" y="2019675"/>
            <a:ext cx="2637273" cy="12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5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3A45-6083-AB41-F54A-90E29F17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8FD6EB-483C-1DDD-F548-BDD902AF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46" y="1067113"/>
            <a:ext cx="3784970" cy="564548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sz="19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sz="1900" b="1" dirty="0">
                <a:solidFill>
                  <a:srgbClr val="24292F"/>
                </a:solidFill>
                <a:latin typeface="Noto Sans KR"/>
              </a:rPr>
              <a:t>인코딩　예제</a:t>
            </a:r>
            <a:endParaRPr lang="en-US" altLang="ko-KR" sz="19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문장에서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 번째 토큰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(0부터 시작)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d_model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임베딩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차원 4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차원 인덱스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0, 1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1">
              <a:lnSpc>
                <a:spcPct val="150000"/>
              </a:lnSpc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　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02E031-AB13-10C4-1E3B-B87ED36ED895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BBF74E-8B44-F2A4-99B0-164A65A4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2" y="4005070"/>
            <a:ext cx="3452300" cy="122748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C8E5B0-E44C-DF26-CEBC-4E9184BC884D}"/>
              </a:ext>
            </a:extLst>
          </p:cNvPr>
          <p:cNvGrpSpPr/>
          <p:nvPr/>
        </p:nvGrpSpPr>
        <p:grpSpPr>
          <a:xfrm>
            <a:off x="4017320" y="1067113"/>
            <a:ext cx="5052324" cy="3082579"/>
            <a:chOff x="4399179" y="1239934"/>
            <a:chExt cx="5969221" cy="30825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79925F-900C-A139-90B4-7FF7436C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9179" y="1239934"/>
              <a:ext cx="1357796" cy="7719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9792D7-1D5E-7644-81B6-0E6877FD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3365" y="1603671"/>
              <a:ext cx="3452301" cy="3803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7F5038C-F1BF-7A15-8F8E-B658EF18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6029" y="2099223"/>
              <a:ext cx="3742807" cy="71925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8A911-1786-EA71-5AA2-0D166C78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8909" y="3008692"/>
              <a:ext cx="1036276" cy="424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C97A4C6-6CAA-DDF7-5C6F-1C89E795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8636" y="3048345"/>
              <a:ext cx="4200230" cy="37589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9EC6DB-3A69-17AA-5EDE-0EA697FC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6029" y="3463119"/>
              <a:ext cx="4752371" cy="859394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777C2E-1A97-A0FB-03A1-27D12BC16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323" y="4412797"/>
            <a:ext cx="5115097" cy="57606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918F7D-2B9F-4155-5568-BBB13E874C12}"/>
              </a:ext>
            </a:extLst>
          </p:cNvPr>
          <p:cNvSpPr/>
          <p:nvPr/>
        </p:nvSpPr>
        <p:spPr>
          <a:xfrm>
            <a:off x="3938323" y="1067113"/>
            <a:ext cx="5131321" cy="5645486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182AEE-FAE4-87BF-597D-3544128640FC}"/>
              </a:ext>
            </a:extLst>
          </p:cNvPr>
          <p:cNvSpPr txBox="1"/>
          <p:nvPr/>
        </p:nvSpPr>
        <p:spPr>
          <a:xfrm>
            <a:off x="4262918" y="5445245"/>
            <a:ext cx="45720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이 값이 </a:t>
            </a:r>
            <a:r>
              <a:rPr lang="ko-KR" altLang="en-US" sz="1600" b="1" dirty="0"/>
              <a:t>세 번째 토큰에 해당하는 </a:t>
            </a:r>
            <a:r>
              <a:rPr lang="en-US" altLang="ko-KR" sz="1600" b="1" dirty="0"/>
              <a:t>positional encoding </a:t>
            </a:r>
            <a:r>
              <a:rPr lang="ko-KR" altLang="en-US" sz="1600" b="1" dirty="0"/>
              <a:t>벡터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이 벡터가 토큰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벡터에 </a:t>
            </a:r>
            <a:r>
              <a:rPr lang="en-US" altLang="ko-KR" sz="1600" dirty="0"/>
              <a:t>element-wise </a:t>
            </a:r>
            <a:r>
              <a:rPr lang="ko-KR" altLang="en-US" sz="1600" dirty="0"/>
              <a:t>더해져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의 입력으로 들어간다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73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C239-A0A3-51BB-EC93-27DDD639D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3C6F0D-A5DE-2A55-A7BF-BBA16F46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82327"/>
            <a:ext cx="8105496" cy="52998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sz="1700" dirty="0"/>
              <a:t>"Attention" </a:t>
            </a:r>
            <a:r>
              <a:rPr lang="ko-KR" altLang="en-US" sz="1700" dirty="0"/>
              <a:t>논문은 여러 개가 있지만</a:t>
            </a:r>
            <a:r>
              <a:rPr lang="en-US" altLang="ko-KR" sz="1700" dirty="0"/>
              <a:t>, </a:t>
            </a:r>
            <a:r>
              <a:rPr lang="ko-KR" altLang="en-US" sz="1700" dirty="0"/>
              <a:t>일반적으로 </a:t>
            </a:r>
            <a:r>
              <a:rPr lang="en-US" altLang="ko-KR" sz="1700" b="1" dirty="0"/>
              <a:t>"Attention Is All You Need" (2017, Vaswani et al.)</a:t>
            </a:r>
            <a:r>
              <a:rPr lang="ko-KR" altLang="en-US" sz="1700" dirty="0"/>
              <a:t> 논문을 의미하는 경우가 많다</a:t>
            </a:r>
            <a:r>
              <a:rPr lang="en-US" altLang="ko-KR" sz="1700" dirty="0"/>
              <a:t>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700" dirty="0"/>
              <a:t> </a:t>
            </a:r>
            <a:r>
              <a:rPr lang="ko-KR" altLang="en-US" sz="1700" dirty="0"/>
              <a:t>이 논문은 </a:t>
            </a:r>
            <a:r>
              <a:rPr lang="en-US" altLang="ko-KR" sz="1700" b="1" dirty="0"/>
              <a:t>Transformer</a:t>
            </a:r>
            <a:r>
              <a:rPr lang="ko-KR" altLang="en-US" sz="1700" dirty="0"/>
              <a:t> 모델을 소개하며</a:t>
            </a:r>
            <a:r>
              <a:rPr lang="en-US" altLang="ko-KR" sz="1700" dirty="0"/>
              <a:t>, </a:t>
            </a:r>
            <a:r>
              <a:rPr lang="ko-KR" altLang="en-US" sz="1700" dirty="0"/>
              <a:t>자연어 처리</a:t>
            </a:r>
            <a:r>
              <a:rPr lang="en-US" altLang="ko-KR" sz="1700" dirty="0"/>
              <a:t>(NLP)</a:t>
            </a:r>
            <a:r>
              <a:rPr lang="ko-KR" altLang="en-US" sz="1700" dirty="0"/>
              <a:t>에서 </a:t>
            </a:r>
            <a:r>
              <a:rPr lang="en-US" altLang="ko-KR" sz="1700" dirty="0"/>
              <a:t>RNN</a:t>
            </a:r>
            <a:r>
              <a:rPr lang="ko-KR" altLang="en-US" sz="1700" dirty="0"/>
              <a:t>과  </a:t>
            </a:r>
            <a:r>
              <a:rPr lang="en-US" altLang="ko-KR" sz="1700" dirty="0"/>
              <a:t>LSTM</a:t>
            </a:r>
            <a:r>
              <a:rPr lang="ko-KR" altLang="en-US" sz="1700" dirty="0"/>
              <a:t>을 대체하는 획기적인 모델로 평가받는다</a:t>
            </a:r>
            <a:r>
              <a:rPr lang="en-US" altLang="ko-KR" sz="1700" dirty="0"/>
              <a:t>.</a:t>
            </a:r>
            <a:r>
              <a:rPr lang="ko-KR" altLang="en-US" sz="17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endParaRPr lang="en-US" altLang="ko-KR" sz="17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700" dirty="0"/>
              <a:t> </a:t>
            </a:r>
            <a:r>
              <a:rPr lang="ko-KR" altLang="en-US" sz="1700" dirty="0"/>
              <a:t>배경 및 문제점</a:t>
            </a:r>
            <a:endParaRPr lang="ko-KR" altLang="en-US" sz="17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NLP </a:t>
            </a:r>
            <a:r>
              <a:rPr lang="ko-KR" altLang="en-US" dirty="0"/>
              <a:t>모델들은 주로 </a:t>
            </a:r>
            <a:r>
              <a:rPr lang="ko-KR" altLang="en-US" b="1" dirty="0"/>
              <a:t>순환신경망</a:t>
            </a:r>
            <a:r>
              <a:rPr lang="en-US" altLang="ko-KR" b="1" dirty="0"/>
              <a:t>(RNN, LSTM, GRU)</a:t>
            </a:r>
            <a:r>
              <a:rPr lang="ko-KR" altLang="en-US" dirty="0"/>
              <a:t> 기반이었는데</a:t>
            </a:r>
            <a:r>
              <a:rPr lang="en-US" altLang="ko-KR" dirty="0"/>
              <a:t>, </a:t>
            </a:r>
            <a:r>
              <a:rPr lang="ko-KR" altLang="en-US" dirty="0"/>
              <a:t>다음과 같은 한계가 있었다</a:t>
            </a:r>
            <a:r>
              <a:rPr lang="en-US" altLang="ko-KR" dirty="0"/>
              <a:t>.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순차적 처리</a:t>
            </a:r>
            <a:r>
              <a:rPr lang="en-US" altLang="ko-KR" sz="1600" dirty="0"/>
              <a:t>: RNN </a:t>
            </a:r>
            <a:r>
              <a:rPr lang="ko-KR" altLang="en-US" sz="1600" dirty="0"/>
              <a:t>기반 모델은 입력을 순차적으로 처리해야 해서 병렬 연산이 어렵고 학습 속도가 느림</a:t>
            </a:r>
            <a:endParaRPr lang="en-US" altLang="ko-KR" sz="1600" dirty="0"/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장기 의존성 문제</a:t>
            </a:r>
            <a:r>
              <a:rPr lang="en-US" altLang="ko-KR" sz="1600" dirty="0"/>
              <a:t>: </a:t>
            </a:r>
            <a:r>
              <a:rPr lang="ko-KR" altLang="en-US" sz="1600" dirty="0"/>
              <a:t>긴 문장에서 앞의 정보를 잊어버리는 문제가 있음</a:t>
            </a:r>
            <a:endParaRPr lang="en-US" altLang="ko-KR" sz="1600" dirty="0"/>
          </a:p>
          <a:p>
            <a:pPr lvl="1">
              <a:lnSpc>
                <a:spcPct val="160000"/>
              </a:lnSpc>
            </a:pPr>
            <a:r>
              <a:rPr lang="ko-KR" altLang="en-US" b="1" dirty="0"/>
              <a:t>해결책</a:t>
            </a:r>
            <a:r>
              <a:rPr lang="en-US" altLang="ko-KR" b="1" dirty="0"/>
              <a:t>:</a:t>
            </a:r>
            <a:r>
              <a:rPr lang="ko-KR" altLang="en-US" dirty="0"/>
              <a:t> 논문에서는 </a:t>
            </a:r>
            <a:r>
              <a:rPr lang="en-US" altLang="ko-KR" b="1" dirty="0"/>
              <a:t>Self-Attention</a:t>
            </a:r>
            <a:r>
              <a:rPr lang="ko-KR" altLang="en-US" dirty="0"/>
              <a:t>을 기반으로 하는 </a:t>
            </a:r>
            <a:r>
              <a:rPr lang="en-US" altLang="ko-KR" b="1" dirty="0"/>
              <a:t>Transformer </a:t>
            </a:r>
            <a:r>
              <a:rPr lang="ko-KR" altLang="en-US" b="1" dirty="0"/>
              <a:t>모델</a:t>
            </a:r>
            <a:r>
              <a:rPr lang="ko-KR" altLang="en-US" dirty="0"/>
              <a:t>을 제안하여 위 문제들을 해결했다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6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D27C1EF-5CA1-F2DA-333A-78B32072C82C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DCDAD-4CE3-B507-737A-17D1DDC6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A290-8CDA-AF7F-24D4-898D56EA8D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F7F4DE-45E4-2195-ACFE-CAB998F4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3334035"/>
            <a:ext cx="4662243" cy="3436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F2F360-B2FB-DD83-F8D7-67192918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24" y="4553163"/>
            <a:ext cx="3820922" cy="1996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6143D-97E6-4ADE-D4AA-D72E7B16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9" y="1009506"/>
            <a:ext cx="657316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BDCD-C717-2017-6C7B-4ADA0907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CEADF-0CB7-1889-56A5-463C9DE10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47B018-6C81-F3E4-C3CF-F4D375DD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인코더 구조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005B6-8A57-5E13-1CF1-D262EA7F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04" y="1302778"/>
            <a:ext cx="3341206" cy="2356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4168FF-DFE8-0DB7-3D49-3B1E62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5" y="3786087"/>
            <a:ext cx="7802125" cy="275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86EAD-28B3-E01F-1AB7-9D9D177111E0}"/>
              </a:ext>
            </a:extLst>
          </p:cNvPr>
          <p:cNvSpPr txBox="1"/>
          <p:nvPr/>
        </p:nvSpPr>
        <p:spPr>
          <a:xfrm>
            <a:off x="6300210" y="2392074"/>
            <a:ext cx="2822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Encoder</a:t>
            </a:r>
            <a:r>
              <a:rPr lang="ko-KR" altLang="en-US" sz="1400" dirty="0"/>
              <a:t>는 보통 </a:t>
            </a:r>
            <a:r>
              <a:rPr lang="en-US" altLang="ko-KR" sz="1400" b="1" dirty="0"/>
              <a:t>N = 6</a:t>
            </a:r>
            <a:r>
              <a:rPr lang="ko-KR" altLang="en-US" sz="1400" b="1" dirty="0"/>
              <a:t>개 층</a:t>
            </a:r>
            <a:r>
              <a:rPr lang="ko-KR" altLang="en-US" sz="1400" dirty="0"/>
              <a:t> 쌓아서 사용 </a:t>
            </a:r>
            <a:r>
              <a:rPr lang="en-US" altLang="ko-KR" sz="1400" dirty="0"/>
              <a:t>(</a:t>
            </a:r>
            <a:r>
              <a:rPr lang="ko-KR" altLang="en-US" sz="1400" dirty="0"/>
              <a:t>논문 기준</a:t>
            </a:r>
            <a:r>
              <a:rPr lang="en-US" altLang="ko-KR" sz="1400" dirty="0"/>
              <a:t>).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984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7C86-BC57-DAEB-C918-D9FE20E7F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801E-31E8-42B8-E112-B73BDD1183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63EE797-2E8B-408C-A784-796F380B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 err="1"/>
              <a:t>디코더</a:t>
            </a:r>
            <a:r>
              <a:rPr lang="ko-KR" altLang="en-US" sz="1800" dirty="0"/>
              <a:t> 구조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7A105-8CBF-7F9B-640F-0C3AEC0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60" y="779078"/>
            <a:ext cx="3000794" cy="3562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3E269-A025-0836-4DAB-617EC726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6" y="4581719"/>
            <a:ext cx="7325747" cy="1991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75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F282F-47D6-47AE-1AEA-423B0689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19668-3AF3-0FDD-B331-47A505C780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754C8A-9CE3-99E7-B946-854A1095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핵심 구성 요소 정리</a:t>
            </a:r>
            <a:endParaRPr lang="en-US" altLang="ko-KR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9E9031-985B-2327-43EA-11B1641CFB51}"/>
              </a:ext>
            </a:extLst>
          </p:cNvPr>
          <p:cNvGrpSpPr/>
          <p:nvPr/>
        </p:nvGrpSpPr>
        <p:grpSpPr>
          <a:xfrm>
            <a:off x="654724" y="2219253"/>
            <a:ext cx="4611610" cy="3227052"/>
            <a:chOff x="651674" y="2218193"/>
            <a:chExt cx="4015623" cy="25721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28A08E-EF58-D57E-3A89-0CBEE191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8715" y="2218193"/>
              <a:ext cx="1838582" cy="25721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7AA793-4679-CB88-7DC7-535DB03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74" y="2219253"/>
              <a:ext cx="2162477" cy="25625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F022F47-DB11-6F1F-34B5-335B9C45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26" y="2392074"/>
            <a:ext cx="336279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2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3F198-3270-0103-6F8E-46663BA97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A1A7-94F3-CB74-8B26-646A1760C1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2952BD5-F2B4-E78A-4AC7-08234DE1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Transformer </a:t>
            </a:r>
            <a:r>
              <a:rPr lang="ko-KR" altLang="en-US" sz="2100" b="1" dirty="0"/>
              <a:t>구조</a:t>
            </a:r>
            <a:endParaRPr lang="en-US" altLang="ko-KR" sz="2100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주요 </a:t>
            </a:r>
            <a:r>
              <a:rPr lang="ko-KR" altLang="en-US" sz="1800" dirty="0" err="1"/>
              <a:t>하이퍼파라미터</a:t>
            </a:r>
            <a:r>
              <a:rPr lang="ko-KR" altLang="en-US" sz="1800" dirty="0"/>
              <a:t> 예시 </a:t>
            </a:r>
            <a:r>
              <a:rPr lang="en-US" altLang="ko-KR" sz="1800" dirty="0"/>
              <a:t>(</a:t>
            </a:r>
            <a:r>
              <a:rPr lang="ko-KR" altLang="en-US" sz="1800" dirty="0"/>
              <a:t>논문 기준</a:t>
            </a:r>
            <a:r>
              <a:rPr lang="en-US" altLang="ko-KR" sz="1800" dirty="0"/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Transformer</a:t>
            </a:r>
            <a:r>
              <a:rPr lang="ko-KR" altLang="en-US" sz="1800" dirty="0"/>
              <a:t>는 </a:t>
            </a:r>
            <a:r>
              <a:rPr lang="en-US" altLang="ko-KR" sz="1800" b="1" dirty="0"/>
              <a:t>Self-Attention </a:t>
            </a:r>
            <a:r>
              <a:rPr lang="ko-KR" altLang="en-US" sz="1800" b="1" dirty="0"/>
              <a:t>기반의 </a:t>
            </a:r>
            <a:r>
              <a:rPr lang="en-US" altLang="ko-KR" sz="1800" b="1" dirty="0"/>
              <a:t>Encoder–Decoder </a:t>
            </a:r>
            <a:r>
              <a:rPr lang="ko-KR" altLang="en-US" sz="1800" b="1" dirty="0"/>
              <a:t>구조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RNN </a:t>
            </a:r>
            <a:r>
              <a:rPr lang="ko-KR" altLang="en-US" sz="1800" dirty="0"/>
              <a:t>없이 문장의 모든 단어 간 관계를 병렬적으로 학습하며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Positional Encoding</a:t>
            </a:r>
            <a:r>
              <a:rPr lang="ko-KR" altLang="en-US" sz="1800" dirty="0"/>
              <a:t>으로 순서를 표현하고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Multi-Head Attention</a:t>
            </a:r>
            <a:r>
              <a:rPr lang="ko-KR" altLang="en-US" sz="1800" dirty="0"/>
              <a:t>으로 다양한 문맥 패턴을 동시에 포착하는 모델이다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0990B-7B21-1A53-7318-472C5BAB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018667"/>
            <a:ext cx="6567198" cy="2820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57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F60C-7AF0-44BB-47EB-164C951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FC248E-1A45-0993-5890-778E776E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4185889" cy="535745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Attention</a:t>
            </a:r>
            <a:r>
              <a:rPr lang="ko-KR" altLang="en-US" b="1" dirty="0"/>
              <a:t>의 기본 구조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메커니즘의 핵심 아이디어는 </a:t>
            </a:r>
            <a:r>
              <a:rPr lang="ko-KR" altLang="en-US" b="1" dirty="0"/>
              <a:t>쿼리</a:t>
            </a:r>
            <a:r>
              <a:rPr lang="en-US" altLang="ko-KR" b="1" dirty="0"/>
              <a:t>(Query), </a:t>
            </a:r>
            <a:r>
              <a:rPr lang="ko-KR" altLang="en-US" b="1" dirty="0"/>
              <a:t>키</a:t>
            </a:r>
            <a:r>
              <a:rPr lang="en-US" altLang="ko-KR" b="1" dirty="0"/>
              <a:t>(Key), </a:t>
            </a:r>
            <a:r>
              <a:rPr lang="ko-KR" altLang="en-US" b="1" dirty="0"/>
              <a:t>값</a:t>
            </a:r>
            <a:r>
              <a:rPr lang="en-US" altLang="ko-KR" b="1" dirty="0"/>
              <a:t>(Value) </a:t>
            </a:r>
            <a:r>
              <a:rPr lang="ko-KR" altLang="en-US" b="1" dirty="0"/>
              <a:t>벡터를 이용해 가중치</a:t>
            </a:r>
            <a:r>
              <a:rPr lang="en-US" altLang="ko-KR" b="1" dirty="0"/>
              <a:t>(weight)</a:t>
            </a:r>
            <a:r>
              <a:rPr lang="ko-KR" altLang="en-US" b="1" dirty="0"/>
              <a:t>를 계산하는 것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기반으로 </a:t>
            </a:r>
            <a:r>
              <a:rPr lang="ko-KR" altLang="en-US" dirty="0" err="1"/>
              <a:t>어텐션</a:t>
            </a:r>
            <a:r>
              <a:rPr lang="ko-KR" altLang="en-US" dirty="0"/>
              <a:t> 점수</a:t>
            </a:r>
            <a:r>
              <a:rPr lang="en-US" altLang="ko-KR" dirty="0"/>
              <a:t>(Attention Score)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ko-KR" altLang="en-US" dirty="0"/>
              <a:t>최종적으로 가중합을 통해 새로운 표현을 생성한다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Self-Attention: </a:t>
            </a:r>
            <a:r>
              <a:rPr lang="en-US" altLang="ko-KR" sz="1600" dirty="0"/>
              <a:t>Self-Attention</a:t>
            </a:r>
            <a:r>
              <a:rPr lang="ko-KR" altLang="en-US" sz="1600" dirty="0"/>
              <a:t>은 문장의 단어들이 서로의 관계를 학습하여 문맥</a:t>
            </a:r>
            <a:r>
              <a:rPr lang="en-US" altLang="ko-KR" sz="1600" dirty="0"/>
              <a:t>(Context)</a:t>
            </a:r>
            <a:r>
              <a:rPr lang="ko-KR" altLang="en-US" sz="1600" dirty="0"/>
              <a:t>을 이해하는 핵심 메커니즘이다</a:t>
            </a:r>
            <a:r>
              <a:rPr lang="en-US" altLang="ko-KR" sz="1600" dirty="0"/>
              <a:t>.(</a:t>
            </a:r>
            <a:r>
              <a:rPr lang="ko-KR" altLang="en-US" sz="1600" dirty="0"/>
              <a:t>기존 </a:t>
            </a:r>
            <a:r>
              <a:rPr lang="en-US" altLang="ko-KR" sz="1600" dirty="0"/>
              <a:t>RNN</a:t>
            </a:r>
            <a:r>
              <a:rPr lang="ko-KR" altLang="en-US" sz="1600" dirty="0"/>
              <a:t>과 달리 </a:t>
            </a:r>
            <a:r>
              <a:rPr lang="ko-KR" altLang="en-US" sz="1600" b="1" dirty="0"/>
              <a:t>모든 단어를 동시에 처리하면서도 중요한 단어를 더 집중적으로 고려</a:t>
            </a:r>
            <a:r>
              <a:rPr lang="en-US" altLang="ko-KR" sz="1600" b="1" dirty="0"/>
              <a:t>)</a:t>
            </a:r>
            <a:endParaRPr lang="en-US" altLang="ko-KR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677862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843FB5-B0FB-E832-F8A3-24DD41D4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42" y="2737716"/>
            <a:ext cx="4007443" cy="230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1609FC-D8D7-93F5-4FB5-BFA94ECE3BCA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2539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46953-5B5C-0928-CBB2-724EAB2E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CB5213DE-5D56-C042-C1FB-32FA82785C2A}"/>
              </a:ext>
            </a:extLst>
          </p:cNvPr>
          <p:cNvSpPr txBox="1">
            <a:spLocks/>
          </p:cNvSpPr>
          <p:nvPr/>
        </p:nvSpPr>
        <p:spPr>
          <a:xfrm>
            <a:off x="424297" y="1067112"/>
            <a:ext cx="8180194" cy="138256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 Attention</a:t>
            </a:r>
            <a:r>
              <a:rPr lang="ko-KR" altLang="en-US" sz="2000" b="1" dirty="0"/>
              <a:t>이란</a:t>
            </a:r>
            <a:r>
              <a:rPr lang="en-US" altLang="ko-KR" sz="2000" b="1" dirty="0"/>
              <a:t>?</a:t>
            </a:r>
            <a:r>
              <a:rPr lang="ko-KR" altLang="en-US" b="1" dirty="0"/>
              <a:t> </a:t>
            </a:r>
            <a:r>
              <a:rPr lang="ko-KR" altLang="en-US" sz="1600" dirty="0"/>
              <a:t>“입력 중에서 중요한 부분에 더 집중하게 하는 메커니즘”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정보 중에서 </a:t>
            </a:r>
            <a:r>
              <a:rPr lang="ko-KR" altLang="en-US" sz="1600" b="1" dirty="0"/>
              <a:t>현재 필요한 부분에 더 큰 가중치를 부여하여 집중하는 메커니즘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91D8D5-0743-E94D-C208-478E86EB1D18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7B449E-77C1-236C-CEA6-703F316C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41" y="2069475"/>
            <a:ext cx="3629241" cy="1129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0A1F5C-D21E-4C40-DF70-CAC8D86A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161" y="3454996"/>
            <a:ext cx="4694971" cy="2854352"/>
          </a:xfrm>
          <a:prstGeom prst="rect">
            <a:avLst/>
          </a:prstGeo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F411B522-33D9-6AD9-D77A-876C5EDD3C30}"/>
              </a:ext>
            </a:extLst>
          </p:cNvPr>
          <p:cNvSpPr txBox="1">
            <a:spLocks/>
          </p:cNvSpPr>
          <p:nvPr/>
        </p:nvSpPr>
        <p:spPr>
          <a:xfrm>
            <a:off x="424296" y="3025751"/>
            <a:ext cx="3744455" cy="3629241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900" dirty="0"/>
              <a:t>공식적으로</a:t>
            </a:r>
            <a:r>
              <a:rPr lang="en-US" altLang="ko-KR" sz="1900" dirty="0"/>
              <a:t>,</a:t>
            </a:r>
            <a:r>
              <a:rPr lang="en-US" altLang="ko-KR" sz="1700" dirty="0"/>
              <a:t> Attention</a:t>
            </a:r>
            <a:r>
              <a:rPr lang="ko-KR" altLang="en-US" sz="1700" dirty="0"/>
              <a:t>은 </a:t>
            </a:r>
            <a:r>
              <a:rPr lang="en-US" altLang="ko-KR" sz="1700" dirty="0"/>
              <a:t>Query, Key, Value</a:t>
            </a:r>
            <a:r>
              <a:rPr lang="ko-KR" altLang="en-US" sz="1700" dirty="0"/>
              <a:t>의 세 가지 벡터를 기반으로</a:t>
            </a:r>
            <a:r>
              <a:rPr lang="en-US" altLang="ko-KR" sz="1700" dirty="0"/>
              <a:t>, </a:t>
            </a:r>
            <a:r>
              <a:rPr lang="ko-KR" altLang="en-US" sz="1700" dirty="0"/>
              <a:t>쿼리가 각 키에 대해 얼마나 관련이 있는지를 점수</a:t>
            </a:r>
            <a:r>
              <a:rPr lang="en-US" altLang="ko-KR" sz="1700" dirty="0"/>
              <a:t>(score)</a:t>
            </a:r>
            <a:r>
              <a:rPr lang="ko-KR" altLang="en-US" sz="1700" dirty="0"/>
              <a:t>로 계산하고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이 점수를 </a:t>
            </a:r>
            <a:r>
              <a:rPr lang="en-US" altLang="ko-KR" sz="1700" dirty="0" err="1"/>
              <a:t>softmax</a:t>
            </a:r>
            <a:r>
              <a:rPr lang="ko-KR" altLang="en-US" sz="1700" dirty="0"/>
              <a:t>하여</a:t>
            </a:r>
            <a:r>
              <a:rPr lang="en-US" altLang="ko-KR" sz="1700" dirty="0"/>
              <a:t>, </a:t>
            </a:r>
            <a:r>
              <a:rPr lang="ko-KR" altLang="en-US" sz="1700" dirty="0"/>
              <a:t>각 </a:t>
            </a:r>
            <a:r>
              <a:rPr lang="ko-KR" altLang="en-US" sz="1700" dirty="0" err="1"/>
              <a:t>밸류에</a:t>
            </a:r>
            <a:r>
              <a:rPr lang="ko-KR" altLang="en-US" sz="1700" dirty="0"/>
              <a:t> </a:t>
            </a:r>
            <a:r>
              <a:rPr lang="ko-KR" altLang="en-US" sz="1700" dirty="0" err="1"/>
              <a:t>가중합</a:t>
            </a:r>
            <a:r>
              <a:rPr lang="en-US" altLang="ko-KR" sz="1700" dirty="0"/>
              <a:t>(weighted sum)</a:t>
            </a:r>
            <a:r>
              <a:rPr lang="ko-KR" altLang="en-US" sz="1700" dirty="0"/>
              <a:t>을 취해 최종 컨텍스트</a:t>
            </a:r>
            <a:r>
              <a:rPr lang="en-US" altLang="ko-KR" sz="1700" dirty="0"/>
              <a:t>(Context) </a:t>
            </a:r>
            <a:r>
              <a:rPr lang="ko-KR" altLang="en-US" sz="1700" dirty="0"/>
              <a:t>벡터를 만드는 연산이다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829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864C-5BCC-2742-3BD0-51C8D050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7B75C-FBBE-36F1-AD24-3AD30D84A4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800" b="1" i="0" dirty="0">
                <a:solidFill>
                  <a:srgbClr val="24292F"/>
                </a:solidFill>
                <a:effectLst/>
                <a:latin typeface="Noto Sans KR"/>
              </a:rPr>
              <a:t>(Attention)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774347-5081-DAD4-B36C-968C29C3E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7702246" cy="46661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트랜스포머에서 사용되는 세 가지의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세 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어텐션에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추가적으로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'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라는 이름이 붙어있는데 이는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트랜스포머가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어텐션을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병렬적으로 수행하는 방법을 의미한다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어텐션을</a:t>
            </a:r>
            <a:r>
              <a:rPr lang="ko-KR" altLang="en-US" dirty="0"/>
              <a:t> 위한 세가지 입력요소</a:t>
            </a:r>
            <a:r>
              <a:rPr lang="en-US" altLang="ko-KR" dirty="0"/>
              <a:t>: </a:t>
            </a:r>
            <a:r>
              <a:rPr lang="ko-KR" altLang="en-US" b="1" dirty="0"/>
              <a:t>쿼리</a:t>
            </a:r>
            <a:r>
              <a:rPr lang="en-US" altLang="ko-KR" b="1" dirty="0"/>
              <a:t>(Query), </a:t>
            </a:r>
            <a:r>
              <a:rPr lang="ko-KR" altLang="en-US" b="1" dirty="0"/>
              <a:t>키</a:t>
            </a:r>
            <a:r>
              <a:rPr lang="en-US" altLang="ko-KR" b="1" dirty="0"/>
              <a:t>(Key), </a:t>
            </a:r>
            <a:r>
              <a:rPr lang="ko-KR" altLang="en-US" b="1" dirty="0"/>
              <a:t>값</a:t>
            </a:r>
            <a:r>
              <a:rPr lang="en-US" altLang="ko-KR" b="1" dirty="0"/>
              <a:t>(Value)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C3E287-4CAD-788C-3F69-EA9160E5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3256179"/>
            <a:ext cx="4662243" cy="3436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647BEF-3737-CCC9-B049-7A4004DA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24" y="4475307"/>
            <a:ext cx="3820922" cy="19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7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5243-9CEF-4938-6E2B-16A133AC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573FBB56-013A-E4CC-7535-2E27E07F1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296" y="779078"/>
                <a:ext cx="8525836" cy="57607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2600" b="1" dirty="0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en-US" altLang="ko-KR" b="1" dirty="0"/>
                  <a:t>Self-Attention</a:t>
                </a:r>
                <a:r>
                  <a:rPr lang="ko-KR" altLang="en-US" b="1" dirty="0"/>
                  <a:t>의 개념</a:t>
                </a:r>
                <a:endParaRPr lang="en-US" altLang="ko-KR" b="1" i="0" dirty="0">
                  <a:solidFill>
                    <a:srgbClr val="222222"/>
                  </a:solidFill>
                  <a:effectLst/>
                  <a:latin typeface="Helvetica Neue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Self-Attention</a:t>
                </a:r>
                <a:r>
                  <a:rPr lang="ko-KR" altLang="en-US" dirty="0"/>
                  <a:t>은 입력 문장 내 </a:t>
                </a:r>
                <a:r>
                  <a:rPr lang="ko-KR" altLang="en-US" b="1" dirty="0"/>
                  <a:t>모든 단어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토큰</a:t>
                </a:r>
                <a:r>
                  <a:rPr lang="en-US" altLang="ko-KR" b="1" dirty="0"/>
                  <a:t>)</a:t>
                </a:r>
                <a:r>
                  <a:rPr lang="ko-KR" altLang="en-US" dirty="0"/>
                  <a:t>가</a:t>
                </a:r>
                <a:br>
                  <a:rPr lang="ko-KR" altLang="en-US" dirty="0"/>
                </a:br>
                <a:r>
                  <a:rPr lang="ko-KR" altLang="en-US" dirty="0"/>
                  <a:t>서로를 “참조</a:t>
                </a:r>
                <a:r>
                  <a:rPr lang="en-US" altLang="ko-KR" dirty="0"/>
                  <a:t>(attend)”</a:t>
                </a:r>
                <a:r>
                  <a:rPr lang="ko-KR" altLang="en-US" dirty="0"/>
                  <a:t>하여 </a:t>
                </a:r>
                <a:r>
                  <a:rPr lang="ko-KR" altLang="en-US" b="1" dirty="0"/>
                  <a:t>문맥적 관계</a:t>
                </a:r>
                <a:r>
                  <a:rPr lang="en-US" altLang="ko-KR" b="1" dirty="0"/>
                  <a:t>(context)</a:t>
                </a:r>
                <a:r>
                  <a:rPr lang="ko-KR" altLang="en-US" dirty="0"/>
                  <a:t>를 학습하는 메커니즘이다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“</a:t>
                </a:r>
                <a:r>
                  <a:rPr lang="ko-KR" altLang="en-US" sz="1600" dirty="0"/>
                  <a:t>현재 단어가 문장 속 다른 단어들과 얼마나 관련이 있는가</a:t>
                </a:r>
                <a:r>
                  <a:rPr lang="en-US" altLang="ko-KR" sz="1600" dirty="0"/>
                  <a:t>?” </a:t>
                </a:r>
                <a:r>
                  <a:rPr lang="ko-KR" altLang="en-US" sz="1600" dirty="0"/>
                  <a:t>를 계산하는 과정</a:t>
                </a:r>
                <a:endParaRPr lang="en-US" altLang="ko-KR" sz="16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Q, K, V</a:t>
                </a:r>
                <a:r>
                  <a:rPr lang="ko-KR" altLang="en-US" dirty="0"/>
                  <a:t>의 정의</a:t>
                </a:r>
                <a:endParaRPr lang="en-US" altLang="ko-KR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Transformer</a:t>
                </a:r>
                <a:r>
                  <a:rPr lang="ko-KR" altLang="en-US" sz="1600" dirty="0"/>
                  <a:t>의 입력으로 들어온 각 단어 </a:t>
                </a:r>
                <a:r>
                  <a:rPr lang="ko-KR" altLang="en-US" sz="1600" dirty="0" err="1"/>
                  <a:t>임베딩</a:t>
                </a:r>
                <a:r>
                  <a:rPr lang="en-US" altLang="ko-KR" sz="1600" dirty="0"/>
                  <a:t>(embedding) </a:t>
                </a:r>
                <a:r>
                  <a:rPr lang="ko-KR" altLang="en-US" sz="1600" dirty="0"/>
                  <a:t>벡터를</a:t>
                </a:r>
                <a:br>
                  <a:rPr lang="ko-KR" altLang="en-US" sz="1600" dirty="0"/>
                </a:br>
                <a:r>
                  <a:rPr lang="ko-KR" altLang="en-US" sz="1600" b="1" dirty="0"/>
                  <a:t>세 개의 다른 벡터 공간으로 선형 변환</a:t>
                </a:r>
                <a:r>
                  <a:rPr lang="en-US" altLang="ko-KR" sz="1600" b="1" dirty="0"/>
                  <a:t>(linear projection)</a:t>
                </a:r>
                <a:r>
                  <a:rPr lang="ko-KR" altLang="en-US" sz="1600" dirty="0"/>
                  <a:t> 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573FBB56-013A-E4CC-7535-2E27E07F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6" y="779078"/>
                <a:ext cx="8525836" cy="5760700"/>
              </a:xfrm>
              <a:prstGeom prst="rect">
                <a:avLst/>
              </a:prstGeo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48B125E-B066-9F44-5B03-A1648B4F314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49054-0C4D-110E-2B4B-03017FE4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03" y="4523533"/>
            <a:ext cx="7373379" cy="2124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686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2A94-D14F-3311-274B-04EA2CDC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C9DE3D5A-0F0F-2CD0-BF3F-C503261E6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296" y="779077"/>
                <a:ext cx="8525836" cy="5933521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Self-Attention</a:t>
                </a:r>
                <a:r>
                  <a:rPr lang="ko-KR" altLang="en-US" b="1" dirty="0"/>
                  <a:t>에서의 동작 순서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입력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각 단어의 </a:t>
                </a:r>
                <a:r>
                  <a:rPr lang="ko-KR" altLang="en-US" dirty="0" err="1"/>
                  <a:t>임베딩</a:t>
                </a:r>
                <a:r>
                  <a:rPr lang="en-US" altLang="ko-KR" dirty="0"/>
                  <a:t>)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1️⃣ </a:t>
                </a:r>
                <a:r>
                  <a:rPr lang="ko-KR" altLang="en-US" sz="1600" b="1" dirty="0"/>
                  <a:t>각 단어로부터 </a:t>
                </a:r>
                <a:r>
                  <a:rPr lang="en-US" altLang="ko-KR" sz="1600" b="1" dirty="0"/>
                  <a:t>Q, K, V </a:t>
                </a:r>
                <a:r>
                  <a:rPr lang="ko-KR" altLang="en-US" sz="1600" b="1" dirty="0"/>
                  <a:t>계산</a:t>
                </a:r>
                <a:r>
                  <a:rPr lang="en-US" altLang="ko-K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2️⃣ </a:t>
                </a:r>
                <a:r>
                  <a:rPr lang="ko-KR" altLang="en-US" sz="1600" b="1" dirty="0"/>
                  <a:t>유사도</a:t>
                </a:r>
                <a:r>
                  <a:rPr lang="en-US" altLang="ko-KR" sz="1600" b="1" dirty="0"/>
                  <a:t>(Attention Score) </a:t>
                </a:r>
                <a:r>
                  <a:rPr lang="ko-KR" altLang="en-US" sz="1600" b="1" dirty="0"/>
                  <a:t>계산</a:t>
                </a:r>
                <a:br>
                  <a:rPr lang="ko-KR" altLang="en-US" sz="1600" dirty="0"/>
                </a:br>
                <a:r>
                  <a:rPr lang="ko-KR" altLang="en-US" sz="1600" dirty="0"/>
                  <a:t>현재 단어의 </a:t>
                </a:r>
                <a:r>
                  <a:rPr lang="en-US" altLang="ko-KR" sz="1600" dirty="0"/>
                  <a:t>Query</a:t>
                </a:r>
                <a:r>
                  <a:rPr lang="ko-KR" altLang="en-US" sz="1600" dirty="0"/>
                  <a:t>와 모든 단어의 </a:t>
                </a:r>
                <a:r>
                  <a:rPr lang="en-US" altLang="ko-KR" sz="1600" dirty="0"/>
                  <a:t>Key </a:t>
                </a:r>
                <a:r>
                  <a:rPr lang="ko-KR" altLang="en-US" sz="1600" dirty="0"/>
                  <a:t>간의 내적</a:t>
                </a:r>
                <a:r>
                  <a:rPr lang="en-US" altLang="ko-KR" sz="1600" dirty="0"/>
                  <a:t>(dot product)</a:t>
                </a:r>
                <a:r>
                  <a:rPr lang="ko-KR" altLang="en-US" sz="1600" dirty="0"/>
                  <a:t>을 구한다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score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1600" b="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“단어 </a:t>
                </a:r>
                <a:r>
                  <a:rPr lang="en-US" altLang="ko-KR" sz="1600" dirty="0" err="1"/>
                  <a:t>i</a:t>
                </a:r>
                <a:r>
                  <a:rPr lang="ko-KR" altLang="en-US" sz="1600" dirty="0"/>
                  <a:t>가 단어 </a:t>
                </a:r>
                <a:r>
                  <a:rPr lang="en-US" altLang="ko-KR" sz="1600" dirty="0"/>
                  <a:t>j</a:t>
                </a:r>
                <a:r>
                  <a:rPr lang="ko-KR" altLang="en-US" sz="1600" dirty="0"/>
                  <a:t>를 얼마나 주목해야 하는가</a:t>
                </a:r>
                <a:r>
                  <a:rPr lang="en-US" altLang="ko-KR" sz="1600" dirty="0"/>
                  <a:t>?”</a:t>
                </a:r>
                <a:r>
                  <a:rPr lang="ko-KR" altLang="en-US" sz="1600" dirty="0"/>
                  <a:t>를 수치화 한다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3️⃣ </a:t>
                </a:r>
                <a:r>
                  <a:rPr lang="ko-KR" altLang="en-US" sz="1600" b="1" dirty="0"/>
                  <a:t>정규화 </a:t>
                </a:r>
                <a:r>
                  <a:rPr lang="en-US" altLang="ko-KR" sz="1600" b="1" dirty="0"/>
                  <a:t>(</a:t>
                </a:r>
                <a:r>
                  <a:rPr lang="en-US" altLang="ko-KR" sz="1600" b="1" dirty="0" err="1"/>
                  <a:t>Softmax</a:t>
                </a:r>
                <a:r>
                  <a:rPr lang="en-US" altLang="ko-KR" sz="1600" b="1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600" i="1"/>
                      <m:t>softmax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ko-KR" altLang="en-US" sz="1600" b="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모든 단어의 관련도를 확률처럼 </a:t>
                </a:r>
                <a:r>
                  <a:rPr lang="en-US" altLang="ko-KR" sz="1600" dirty="0"/>
                  <a:t>0~1 </a:t>
                </a:r>
                <a:r>
                  <a:rPr lang="ko-KR" altLang="en-US" sz="1600" dirty="0"/>
                  <a:t>사이로 변환한다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4️⃣ </a:t>
                </a:r>
                <a:r>
                  <a:rPr lang="en-US" altLang="ko-KR" sz="1600" b="1" dirty="0"/>
                  <a:t>Value </a:t>
                </a:r>
                <a:r>
                  <a:rPr lang="ko-KR" altLang="en-US" sz="1600" b="1" dirty="0" err="1"/>
                  <a:t>가중합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(Weighted Sum):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supHide m:val="on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각 단어는 자신이 주목한 단어들의 </a:t>
                </a:r>
                <a:r>
                  <a:rPr lang="en-US" altLang="ko-KR" sz="1600" dirty="0"/>
                  <a:t>Value</a:t>
                </a:r>
                <a:r>
                  <a:rPr lang="ko-KR" altLang="en-US" sz="1600" dirty="0"/>
                  <a:t>를 가중평균으로 모은다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5️⃣ </a:t>
                </a:r>
                <a:r>
                  <a:rPr lang="ko-KR" altLang="en-US" sz="1600" b="1" dirty="0"/>
                  <a:t>출력 벡터 </a:t>
                </a:r>
                <a:r>
                  <a:rPr lang="en-US" altLang="ko-KR" sz="1600" b="1" dirty="0"/>
                  <a:t>Z: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문맥 정보가 반영된 새로운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시퀀스가 만들어진다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C9DE3D5A-0F0F-2CD0-BF3F-C503261E6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6" y="779077"/>
                <a:ext cx="8525836" cy="5933521"/>
              </a:xfrm>
              <a:prstGeom prst="rect">
                <a:avLst/>
              </a:prstGeom>
              <a:blipFill>
                <a:blip r:embed="rId2"/>
                <a:stretch>
                  <a:fillRect l="-501" b="-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C7107BBD-3E1F-7393-E62A-1E4BDA02B48B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068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54C3-9987-1F42-90B5-884A0ED8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DFFE5BF-C415-1E63-E47F-21A58908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</a:t>
            </a:r>
            <a:r>
              <a:rPr lang="en-US" altLang="ko-KR" dirty="0"/>
              <a:t>(Attention Mechanism)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</a:t>
            </a:r>
            <a:r>
              <a:rPr lang="en-US" altLang="ko-KR" dirty="0"/>
              <a:t>(Attention Mechanism)</a:t>
            </a:r>
            <a:r>
              <a:rPr lang="ko-KR" altLang="en-US" dirty="0"/>
              <a:t>은 입력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이미지 등</a:t>
            </a:r>
            <a:r>
              <a:rPr lang="en-US" altLang="ko-KR" dirty="0"/>
              <a:t>) </a:t>
            </a:r>
            <a:r>
              <a:rPr lang="ko-KR" altLang="en-US" dirty="0"/>
              <a:t>내에서 </a:t>
            </a:r>
            <a:r>
              <a:rPr lang="ko-KR" altLang="en-US" b="1" dirty="0"/>
              <a:t>중요한 부분에 가중치를 더 부여하여 더 집중적으로 처리하는 기술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자연어 처리</a:t>
            </a:r>
            <a:r>
              <a:rPr lang="en-US" altLang="ko-KR" dirty="0"/>
              <a:t>(NLP)</a:t>
            </a:r>
            <a:r>
              <a:rPr lang="ko-KR" altLang="en-US" dirty="0"/>
              <a:t>와 컴퓨터 비전</a:t>
            </a:r>
            <a:r>
              <a:rPr lang="en-US" altLang="ko-KR" dirty="0"/>
              <a:t>(CV) </a:t>
            </a:r>
            <a:r>
              <a:rPr lang="ko-KR" altLang="en-US" dirty="0"/>
              <a:t>등 다양한 분야에서 사용되며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b="1" dirty="0"/>
              <a:t>트랜스포머</a:t>
            </a:r>
            <a:r>
              <a:rPr lang="en-US" altLang="ko-KR" b="1" dirty="0"/>
              <a:t>(Transformer) </a:t>
            </a:r>
            <a:r>
              <a:rPr lang="ko-KR" altLang="en-US" b="1" dirty="0"/>
              <a:t>모델의 핵심 구성 요소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메커니즘의 필요성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기존의 순환 신경망</a:t>
            </a:r>
            <a:r>
              <a:rPr lang="en-US" altLang="ko-KR" sz="1600" dirty="0"/>
              <a:t>(RNN)</a:t>
            </a:r>
            <a:r>
              <a:rPr lang="ko-KR" altLang="en-US" sz="1600" dirty="0"/>
              <a:t>과 </a:t>
            </a:r>
            <a:r>
              <a:rPr lang="en-US" altLang="ko-KR" sz="1600" dirty="0"/>
              <a:t>LSTM</a:t>
            </a:r>
            <a:r>
              <a:rPr lang="ko-KR" altLang="en-US" sz="1600" dirty="0"/>
              <a:t> 기반 모델들은 긴 문장에서 중요한 정보를 효과적으로 유지하기 어려웠다</a:t>
            </a:r>
            <a:r>
              <a:rPr lang="en-US" altLang="ko-KR" sz="1600" dirty="0"/>
              <a:t>(</a:t>
            </a:r>
            <a:r>
              <a:rPr lang="ko-KR" altLang="en-US" sz="1600" dirty="0"/>
              <a:t>장기 의존성 문제</a:t>
            </a:r>
            <a:r>
              <a:rPr lang="en-US" altLang="ko-KR" sz="1600" dirty="0"/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이를 해결하기 위해</a:t>
            </a:r>
            <a:r>
              <a:rPr lang="en-US" altLang="ko-KR" sz="1600" dirty="0"/>
              <a:t>, </a:t>
            </a:r>
            <a:r>
              <a:rPr lang="ko-KR" altLang="en-US" sz="1600" dirty="0"/>
              <a:t>입력 문장 전체를 동시에 고려하면서 중요한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들에 집중할 수 있도록 만든 기법이 </a:t>
            </a:r>
            <a:r>
              <a:rPr lang="ko-KR" altLang="en-US" sz="1600" dirty="0" err="1"/>
              <a:t>어텐션</a:t>
            </a:r>
            <a:r>
              <a:rPr lang="ko-KR" altLang="en-US" sz="1600" dirty="0"/>
              <a:t> 메커니즘이다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4B87FF2-5B81-B039-540A-9C5D415543F1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941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4C2A-1523-B8EE-8ED8-DD88A65BB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8F337F92-69A0-1B2E-A16B-E565EE5083AD}"/>
              </a:ext>
            </a:extLst>
          </p:cNvPr>
          <p:cNvSpPr txBox="1">
            <a:spLocks/>
          </p:cNvSpPr>
          <p:nvPr/>
        </p:nvSpPr>
        <p:spPr>
          <a:xfrm>
            <a:off x="424296" y="1124720"/>
            <a:ext cx="8353015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 개념적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"The animal didn't cross the street because it was too tired.“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＂it＂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b="1" dirty="0"/>
              <a:t>animal</a:t>
            </a:r>
            <a:r>
              <a:rPr lang="en-US" altLang="ko-KR" dirty="0"/>
              <a:t>"</a:t>
            </a:r>
            <a:r>
              <a:rPr lang="ko-KR" altLang="en-US" dirty="0"/>
              <a:t>을 가리키는지</a:t>
            </a:r>
            <a:r>
              <a:rPr lang="en-US" altLang="ko-KR" dirty="0"/>
              <a:t>, "</a:t>
            </a:r>
            <a:r>
              <a:rPr lang="en-US" altLang="ko-KR" b="1" dirty="0"/>
              <a:t>street</a:t>
            </a:r>
            <a:r>
              <a:rPr lang="en-US" altLang="ko-KR" dirty="0"/>
              <a:t>”</a:t>
            </a:r>
            <a:r>
              <a:rPr lang="ko-KR" altLang="en-US" dirty="0"/>
              <a:t>을 가리키는지를 판단하고자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5249A5-E7A8-7BBE-748C-6F766F710A43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F7AB75-9225-95E5-1645-CC1E1F12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7" y="2910537"/>
            <a:ext cx="3185324" cy="2830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41A0B14-3B17-56B7-23DF-39932568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99" y="2826888"/>
            <a:ext cx="4307605" cy="1963646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B5E54E-A7CB-7C07-85A6-A6061845ED4F}"/>
              </a:ext>
            </a:extLst>
          </p:cNvPr>
          <p:cNvGrpSpPr/>
          <p:nvPr/>
        </p:nvGrpSpPr>
        <p:grpSpPr>
          <a:xfrm>
            <a:off x="4053984" y="4930272"/>
            <a:ext cx="4242473" cy="1036926"/>
            <a:chOff x="4073982" y="4869175"/>
            <a:chExt cx="4771250" cy="120352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989C96A-A9BE-0FA2-D824-D0020E3C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982" y="4869175"/>
              <a:ext cx="968068" cy="30678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4FC8696-47A1-8F95-146F-52BD06A7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983" y="5255237"/>
              <a:ext cx="1650157" cy="39326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A9E24FD-06BD-A890-19A5-05379E90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379" y="5387638"/>
              <a:ext cx="3193539" cy="27507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27C477C-FD3D-525D-DDB6-FCAC7B57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36024" y="5713568"/>
              <a:ext cx="1324961" cy="34049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8AFC942-6745-07B3-403E-2B8EF2CE7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105" y="5801115"/>
              <a:ext cx="3409127" cy="271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794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1B9B4-DDC2-2707-13E9-AE8924E4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20082A5-6A4B-FF04-8479-6A0F0996D1B4}"/>
              </a:ext>
            </a:extLst>
          </p:cNvPr>
          <p:cNvSpPr txBox="1">
            <a:spLocks/>
          </p:cNvSpPr>
          <p:nvPr/>
        </p:nvSpPr>
        <p:spPr>
          <a:xfrm>
            <a:off x="424296" y="1124720"/>
            <a:ext cx="4954201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6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개념적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트랜스포머는 각 단어를 </a:t>
            </a:r>
            <a:r>
              <a:rPr lang="ko-KR" altLang="en-US" dirty="0" err="1"/>
              <a:t>임베딩</a:t>
            </a:r>
            <a:r>
              <a:rPr lang="ko-KR" altLang="en-US" dirty="0"/>
              <a:t> 벡터로 표현하고</a:t>
            </a:r>
            <a:r>
              <a:rPr lang="en-US" altLang="ko-KR" dirty="0"/>
              <a:t>, </a:t>
            </a:r>
            <a:r>
              <a:rPr lang="ko-KR" altLang="en-US" b="1" dirty="0" err="1"/>
              <a:t>어텐션</a:t>
            </a:r>
            <a:r>
              <a:rPr lang="en-US" altLang="ko-KR" b="1" dirty="0"/>
              <a:t>(attention)</a:t>
            </a:r>
            <a:r>
              <a:rPr lang="ko-KR" altLang="en-US" dirty="0"/>
              <a:t> 메커니즘을 통해 문맥을 파악한다</a:t>
            </a:r>
            <a:r>
              <a:rPr lang="en-US" altLang="ko-KR" dirty="0"/>
              <a:t>. </a:t>
            </a:r>
            <a:r>
              <a:rPr lang="ko-KR" altLang="en-US" dirty="0" err="1"/>
              <a:t>어텐션의</a:t>
            </a:r>
            <a:r>
              <a:rPr lang="ko-KR" altLang="en-US" dirty="0"/>
              <a:t> 핵심은 다음 수식이다</a:t>
            </a:r>
            <a:r>
              <a:rPr lang="en-US" altLang="ko-KR" dirty="0"/>
              <a:t>.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24BD61-3640-9D26-3041-C3E108EA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98" y="2507288"/>
            <a:ext cx="3571634" cy="34072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4A2792-22D6-43DB-4D3C-9DBD11796E93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84568-5C08-6D29-B451-F6FFE3B6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1" y="3289030"/>
            <a:ext cx="4262918" cy="67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B594-732D-6F2D-92F9-33481A64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48" y="3946000"/>
            <a:ext cx="4320525" cy="195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BE05C-EBB7-EF65-08D6-42530A47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0D47D-7A51-C1D3-CD8C-5731F7967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800" b="1" i="0" dirty="0">
                <a:solidFill>
                  <a:srgbClr val="24292F"/>
                </a:solidFill>
                <a:effectLst/>
                <a:latin typeface="Noto Sans KR"/>
              </a:rPr>
              <a:t>(Attention)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BAC047-4BC0-7F4E-1A16-7287EB11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7702246" cy="46661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트랜스포머에서 사용되는 세 가지의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인코더에서 이루어지는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셀프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(Self Attention)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디코더에서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이루어지는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마스크드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셀프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(Masked Self Attention),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인코더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디코더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(Cross Attention, Encoder-Decoder Attention)</a:t>
            </a:r>
          </a:p>
          <a:p>
            <a:pPr lvl="1">
              <a:lnSpc>
                <a:spcPct val="200000"/>
              </a:lnSpc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셀프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어텐션은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본질적으로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Query, Key, Value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동일한 경우를 말한다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반면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인코더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어텐션에서는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Query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벡터인 반면에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Key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Value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인코더의 벡터이므로 셀프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어텐션이라고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부르지 않는다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5C7DA-A99F-B161-0651-E53836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7" y="5014634"/>
            <a:ext cx="2105319" cy="1228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E086BF-F216-132D-6525-123FE07B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50" y="5167055"/>
            <a:ext cx="2667372" cy="924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DAB1C0-839A-9D2A-B2C4-45537FDD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79" y="4442451"/>
            <a:ext cx="2016245" cy="23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3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4108-640C-6E0B-56E2-48493B52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C49B43-1D26-D542-F680-6AF8CD85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951899"/>
            <a:ext cx="8122588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/>
              <a:t> </a:t>
            </a:r>
            <a:r>
              <a:rPr lang="en-US" altLang="ko-KR" b="1" dirty="0"/>
              <a:t>Self-Attention</a:t>
            </a:r>
            <a:r>
              <a:rPr lang="ko-KR" altLang="en-US" b="1" dirty="0"/>
              <a:t>의 동작 과정 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입력 문장이 </a:t>
            </a:r>
            <a:r>
              <a:rPr lang="en-US" altLang="ko-KR" dirty="0"/>
              <a:t>“I am a student"</a:t>
            </a:r>
            <a:r>
              <a:rPr lang="ko-KR" altLang="en-US" dirty="0"/>
              <a:t>이라고 가정하면</a:t>
            </a:r>
            <a:r>
              <a:rPr lang="en-US" altLang="ko-KR" dirty="0"/>
              <a:t>, </a:t>
            </a:r>
            <a:r>
              <a:rPr lang="ko-KR" altLang="en-US" dirty="0"/>
              <a:t>이 문장을 </a:t>
            </a:r>
            <a:r>
              <a:rPr lang="en-US" altLang="ko-KR" dirty="0"/>
              <a:t>Transformer</a:t>
            </a:r>
            <a:r>
              <a:rPr lang="ko-KR" altLang="en-US" dirty="0"/>
              <a:t>에 넣을 때</a:t>
            </a:r>
            <a:r>
              <a:rPr lang="en-US" altLang="ko-KR" dirty="0"/>
              <a:t> Self-Attention</a:t>
            </a:r>
            <a:r>
              <a:rPr lang="ko-KR" altLang="en-US" dirty="0"/>
              <a:t>은 각 단어가 문장의 다른 단어들과 얼마나 관련이 있는지를 계산한다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Attention</a:t>
            </a:r>
            <a:r>
              <a:rPr lang="ko-KR" altLang="en-US" dirty="0"/>
              <a:t> 계산과정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8873B1-AB25-1219-81BD-9E1F681D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3083358"/>
            <a:ext cx="4262918" cy="282878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87E26BD-639D-2EF7-7919-51ED5230D74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493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0B216-5ABE-F083-EB0C-B0C010B0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89804B-584B-EDCE-7A9B-EB6999C8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68" y="1643183"/>
            <a:ext cx="4723774" cy="32835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1. </a:t>
            </a: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b="1" dirty="0"/>
              <a:t>입력 문장을 벡터로 변환 </a:t>
            </a:r>
            <a:r>
              <a:rPr lang="en-US" altLang="ko-KR" b="1" dirty="0"/>
              <a:t>(Embedding)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문장을 고정된 크기의 벡터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ko-KR" altLang="en-US" dirty="0"/>
              <a:t> 벡터</a:t>
            </a:r>
            <a:r>
              <a:rPr lang="en-US" altLang="ko-KR" dirty="0"/>
              <a:t>)</a:t>
            </a:r>
            <a:r>
              <a:rPr lang="ko-KR" altLang="en-US" dirty="0"/>
              <a:t>로 변환한다</a:t>
            </a:r>
            <a:r>
              <a:rPr lang="en-US" altLang="ko-KR" dirty="0"/>
              <a:t>. </a:t>
            </a:r>
            <a:r>
              <a:rPr lang="ko-KR" altLang="en-US" dirty="0"/>
              <a:t>각 단어가 </a:t>
            </a:r>
            <a:r>
              <a:rPr lang="en-US" altLang="ko-KR" dirty="0" err="1"/>
              <a:t>d</a:t>
            </a:r>
            <a:r>
              <a:rPr lang="en-US" altLang="ko-KR" baseline="-25000" dirty="0" err="1"/>
              <a:t>model</a:t>
            </a:r>
            <a:r>
              <a:rPr lang="en-US" altLang="ko-KR" dirty="0"/>
              <a:t> </a:t>
            </a:r>
            <a:r>
              <a:rPr lang="ko-KR" altLang="en-US" dirty="0"/>
              <a:t>차원의 벡터로 표현된다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X = [x1,</a:t>
            </a:r>
            <a:r>
              <a:rPr lang="ko-KR" altLang="en-US" dirty="0"/>
              <a:t> </a:t>
            </a:r>
            <a:r>
              <a:rPr lang="en-US" altLang="ko-KR" dirty="0"/>
              <a:t>x2,</a:t>
            </a:r>
            <a:r>
              <a:rPr lang="ko-KR" altLang="en-US" dirty="0"/>
              <a:t> </a:t>
            </a:r>
            <a:r>
              <a:rPr lang="en-US" altLang="ko-KR" dirty="0"/>
              <a:t>x3,</a:t>
            </a:r>
            <a:r>
              <a:rPr lang="ko-KR" altLang="en-US" dirty="0"/>
              <a:t> </a:t>
            </a:r>
            <a:r>
              <a:rPr lang="en-US" altLang="ko-KR" dirty="0"/>
              <a:t>x4](</a:t>
            </a:r>
            <a:r>
              <a:rPr lang="ko-KR" altLang="en-US" dirty="0"/>
              <a:t>단어들의 벡터</a:t>
            </a:r>
            <a:r>
              <a:rPr lang="en-US" altLang="ko-KR" dirty="0"/>
              <a:t>)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2.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Q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uery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, Key, Value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Helvetica Neue"/>
              </a:rPr>
              <a:t>벡터 생성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(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Q,</a:t>
            </a:r>
            <a:r>
              <a:rPr lang="ko-KR" altLang="en-US" b="1" dirty="0">
                <a:solidFill>
                  <a:srgbClr val="222222"/>
                </a:solidFill>
                <a:latin typeface="Helvetica Neue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K,</a:t>
            </a:r>
            <a:r>
              <a:rPr lang="ko-KR" altLang="en-US" b="1" dirty="0">
                <a:solidFill>
                  <a:srgbClr val="222222"/>
                </a:solidFill>
                <a:latin typeface="Helvetica Neue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V)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각각의 벡터는 다음과 같이 계산된다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CFC8261-8D56-271D-1F4C-C0517AB305E4}"/>
              </a:ext>
            </a:extLst>
          </p:cNvPr>
          <p:cNvSpPr txBox="1">
            <a:spLocks/>
          </p:cNvSpPr>
          <p:nvPr/>
        </p:nvSpPr>
        <p:spPr>
          <a:xfrm>
            <a:off x="496781" y="606257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1AEC6-F04B-4022-918F-BD7DDFE7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61" y="2975427"/>
            <a:ext cx="3225992" cy="367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ECC20-9906-55D3-6A0D-52ADE81128B9}"/>
              </a:ext>
            </a:extLst>
          </p:cNvPr>
          <p:cNvSpPr txBox="1"/>
          <p:nvPr/>
        </p:nvSpPr>
        <p:spPr>
          <a:xfrm>
            <a:off x="5991128" y="2483598"/>
            <a:ext cx="2959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선형 변환</a:t>
            </a:r>
            <a:r>
              <a:rPr lang="en-US" altLang="ko-KR" sz="1600" b="1" dirty="0"/>
              <a:t>(linear transformation)</a:t>
            </a:r>
            <a:endParaRPr lang="ko-KR" altLang="en-US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6A2366-8B2C-1666-FC98-143BE2A4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8" y="4926782"/>
            <a:ext cx="5109219" cy="10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74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EE67-1866-539B-1132-DA8D3997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260164-A9E1-C23A-9542-7769222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1585576"/>
            <a:ext cx="8353016" cy="512702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2.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en-US" altLang="ko-KR" b="1" dirty="0"/>
              <a:t>Query, Key, Value </a:t>
            </a:r>
            <a:r>
              <a:rPr lang="ko-KR" altLang="en-US" b="1" dirty="0"/>
              <a:t>벡터 생성 </a:t>
            </a:r>
            <a:r>
              <a:rPr lang="en-US" altLang="ko-KR" b="1" dirty="0"/>
              <a:t>(Q, K, V)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단어 벡터 </a:t>
            </a:r>
            <a:r>
              <a:rPr lang="en-US" altLang="ko-KR" dirty="0"/>
              <a:t>X</a:t>
            </a:r>
            <a:r>
              <a:rPr lang="ko-KR" altLang="en-US" dirty="0"/>
              <a:t>에 </a:t>
            </a:r>
            <a:r>
              <a:rPr lang="en-US" altLang="ko-KR" dirty="0"/>
              <a:t>3</a:t>
            </a:r>
            <a:r>
              <a:rPr lang="ko-KR" altLang="en-US" dirty="0"/>
              <a:t>개의 행렬                   를 곱하여 </a:t>
            </a:r>
            <a:r>
              <a:rPr lang="en-US" altLang="ko-KR" dirty="0"/>
              <a:t>Query, Key, Value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                   는 학습 가능한 행렬이다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079EF-4A1A-4710-4980-E163B511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16" y="2104039"/>
            <a:ext cx="1209747" cy="302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D54F57-ECE9-34AE-D832-D536B9F7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38" y="3817860"/>
            <a:ext cx="3973191" cy="403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62E152-2B44-6F49-681C-E7816563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78" y="2953743"/>
            <a:ext cx="1209747" cy="302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C012C-C41D-4636-3D56-6FDD98F8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4676445"/>
            <a:ext cx="4032490" cy="114853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C086A51-01DE-2031-5311-6BFF1CED7E87}"/>
              </a:ext>
            </a:extLst>
          </p:cNvPr>
          <p:cNvSpPr txBox="1">
            <a:spLocks/>
          </p:cNvSpPr>
          <p:nvPr/>
        </p:nvSpPr>
        <p:spPr>
          <a:xfrm>
            <a:off x="496781" y="606257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5E1AC3-AD1C-A744-7687-8049754D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922" y="2795323"/>
            <a:ext cx="3110778" cy="3312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87440-22A0-3993-3597-0C79D5F00E7F}"/>
              </a:ext>
            </a:extLst>
          </p:cNvPr>
          <p:cNvSpPr txBox="1"/>
          <p:nvPr/>
        </p:nvSpPr>
        <p:spPr>
          <a:xfrm>
            <a:off x="921711" y="6316438"/>
            <a:ext cx="7337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하나의 </a:t>
            </a:r>
            <a:r>
              <a:rPr lang="ko-KR" altLang="en-US" sz="1600" b="1" dirty="0" err="1">
                <a:solidFill>
                  <a:srgbClr val="FF0000"/>
                </a:solidFill>
              </a:rPr>
              <a:t>임베딩</a:t>
            </a:r>
            <a:r>
              <a:rPr lang="ko-KR" altLang="en-US" sz="1600" b="1" dirty="0">
                <a:solidFill>
                  <a:srgbClr val="FF0000"/>
                </a:solidFill>
              </a:rPr>
              <a:t> 벡터 → 선형 변환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번 → </a:t>
            </a:r>
            <a:r>
              <a:rPr lang="en-US" altLang="ko-KR" sz="1600" b="1" dirty="0">
                <a:solidFill>
                  <a:srgbClr val="FF0000"/>
                </a:solidFill>
              </a:rPr>
              <a:t>Query, Key, Value</a:t>
            </a:r>
            <a:r>
              <a:rPr lang="ko-KR" altLang="en-US" sz="1600" b="1" dirty="0">
                <a:solidFill>
                  <a:srgbClr val="FF0000"/>
                </a:solidFill>
              </a:rPr>
              <a:t>라는 세 가지 벡터 생성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2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1ECB-F856-CE89-B6A8-F5EF5D8B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EDE33F3B-CA86-1B2C-6060-43E5C183CB55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35301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3. </a:t>
            </a:r>
            <a:r>
              <a:rPr lang="ko-KR" altLang="en-US" sz="1800" b="1" dirty="0"/>
              <a:t>유사도 계산</a:t>
            </a:r>
            <a:r>
              <a:rPr lang="en-US" altLang="ko-KR" sz="1800" b="1" dirty="0"/>
              <a:t>: Scaled Dot-Product attention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9B370A-881C-9C02-1910-5AA352B66BEC}"/>
              </a:ext>
            </a:extLst>
          </p:cNvPr>
          <p:cNvGrpSpPr/>
          <p:nvPr/>
        </p:nvGrpSpPr>
        <p:grpSpPr>
          <a:xfrm>
            <a:off x="576360" y="1816004"/>
            <a:ext cx="5723850" cy="4594082"/>
            <a:chOff x="1037684" y="1816004"/>
            <a:chExt cx="5723850" cy="45940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DCCC7E-3B65-3DB1-A20B-2AF791A2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851" y="1816004"/>
              <a:ext cx="5057585" cy="8618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C6D5A9-7EBF-B91A-180D-4E3322D49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539" y="2764148"/>
              <a:ext cx="5400180" cy="21763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D8C5E4-DFE1-CCB4-98C3-F16ED38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684" y="5244925"/>
              <a:ext cx="5723850" cy="116516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CCDD6B-9BE4-B4C6-47C3-5B9D69911FC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C6CEA-A550-E164-E998-088D828A7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850" y="2025042"/>
            <a:ext cx="2601040" cy="3221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ED327-36E4-69F8-9F36-11EA0E02E3E2}"/>
              </a:ext>
            </a:extLst>
          </p:cNvPr>
          <p:cNvSpPr txBox="1"/>
          <p:nvPr/>
        </p:nvSpPr>
        <p:spPr>
          <a:xfrm>
            <a:off x="6040101" y="21955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97AAE-FC18-397E-21D4-BCE863A2FD7D}"/>
              </a:ext>
            </a:extLst>
          </p:cNvPr>
          <p:cNvSpPr txBox="1"/>
          <p:nvPr/>
        </p:nvSpPr>
        <p:spPr>
          <a:xfrm>
            <a:off x="6040101" y="28868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151A7-4F06-BE4A-B87C-C439EB1F31B1}"/>
              </a:ext>
            </a:extLst>
          </p:cNvPr>
          <p:cNvSpPr txBox="1"/>
          <p:nvPr/>
        </p:nvSpPr>
        <p:spPr>
          <a:xfrm>
            <a:off x="6040101" y="34866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BB476-558D-4317-609C-C4CD317EB592}"/>
              </a:ext>
            </a:extLst>
          </p:cNvPr>
          <p:cNvSpPr txBox="1"/>
          <p:nvPr/>
        </p:nvSpPr>
        <p:spPr>
          <a:xfrm>
            <a:off x="6069782" y="409659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1F8E0-C645-9062-B0E9-39D22FE51501}"/>
              </a:ext>
            </a:extLst>
          </p:cNvPr>
          <p:cNvSpPr txBox="1"/>
          <p:nvPr/>
        </p:nvSpPr>
        <p:spPr>
          <a:xfrm>
            <a:off x="6588245" y="1677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C0B09-3DEC-AB5A-C431-F5A8C8F225E8}"/>
              </a:ext>
            </a:extLst>
          </p:cNvPr>
          <p:cNvSpPr txBox="1"/>
          <p:nvPr/>
        </p:nvSpPr>
        <p:spPr>
          <a:xfrm>
            <a:off x="7249848" y="1677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2B3B4-BBB5-1CC9-E772-542B00B67E6D}"/>
              </a:ext>
            </a:extLst>
          </p:cNvPr>
          <p:cNvSpPr txBox="1"/>
          <p:nvPr/>
        </p:nvSpPr>
        <p:spPr>
          <a:xfrm>
            <a:off x="7883525" y="17007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06C21-05D3-D057-E1AA-82C920748EE4}"/>
              </a:ext>
            </a:extLst>
          </p:cNvPr>
          <p:cNvSpPr txBox="1"/>
          <p:nvPr/>
        </p:nvSpPr>
        <p:spPr>
          <a:xfrm>
            <a:off x="8565191" y="170079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37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13D2-4BAA-B86B-8585-0BDD7212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545F52B-D182-A0FB-8AE5-D739CE97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53574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유사도 계산</a:t>
            </a:r>
            <a:r>
              <a:rPr lang="en-US" altLang="ko-KR" sz="1800" b="1" dirty="0"/>
              <a:t>: Scaled Dot-Product attention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스케일링 및 </a:t>
            </a:r>
            <a:r>
              <a:rPr lang="ko-KR" altLang="en-US" b="1" dirty="0" err="1"/>
              <a:t>소프트맥스</a:t>
            </a:r>
            <a:r>
              <a:rPr lang="ko-KR" altLang="en-US" b="1" dirty="0"/>
              <a:t> 적용</a:t>
            </a:r>
            <a:r>
              <a:rPr lang="en-US" altLang="ko-KR" dirty="0"/>
              <a:t>: </a:t>
            </a:r>
            <a:r>
              <a:rPr lang="ko-KR" altLang="en-US" dirty="0"/>
              <a:t>벡터 차원이 커질수록 값이 커지는 문제를 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해결하기 위해</a:t>
            </a:r>
            <a:r>
              <a:rPr lang="en-US" altLang="ko-KR" dirty="0"/>
              <a:t>,       ​</a:t>
            </a:r>
            <a:r>
              <a:rPr lang="ko-KR" altLang="en-US" dirty="0"/>
              <a:t>로 나누어 조정한 후 </a:t>
            </a:r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 </a:t>
            </a:r>
            <a:r>
              <a:rPr lang="ko-KR" altLang="en-US" dirty="0"/>
              <a:t>함수를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적용하여 확률 형태의 가중치를 구한다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값</a:t>
            </a:r>
            <a:r>
              <a:rPr lang="en-US" altLang="ko-KR" b="1" dirty="0"/>
              <a:t>(Value) </a:t>
            </a:r>
            <a:r>
              <a:rPr lang="ko-KR" altLang="en-US" b="1" dirty="0" err="1"/>
              <a:t>가중합</a:t>
            </a:r>
            <a:r>
              <a:rPr lang="en-US" altLang="ko-KR" b="1" dirty="0"/>
              <a:t>: </a:t>
            </a:r>
            <a:r>
              <a:rPr lang="ko-KR" altLang="en-US" dirty="0"/>
              <a:t>이제 </a:t>
            </a:r>
            <a:r>
              <a:rPr lang="ko-KR" altLang="en-US" dirty="0" err="1"/>
              <a:t>어텐션</a:t>
            </a:r>
            <a:r>
              <a:rPr lang="ko-KR" altLang="en-US" dirty="0"/>
              <a:t> 가중치 행렬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Value </a:t>
            </a:r>
            <a:r>
              <a:rPr lang="ko-KR" altLang="en-US" dirty="0"/>
              <a:t>행렬 </a:t>
            </a:r>
            <a:r>
              <a:rPr lang="en-US" altLang="ko-KR" dirty="0"/>
              <a:t>V </a:t>
            </a:r>
            <a:r>
              <a:rPr lang="ko-KR" altLang="en-US" dirty="0"/>
              <a:t>에 곱하여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최종적인 </a:t>
            </a:r>
            <a:r>
              <a:rPr lang="ko-KR" altLang="en-US" dirty="0" err="1"/>
              <a:t>어텐션</a:t>
            </a:r>
            <a:r>
              <a:rPr lang="ko-KR" altLang="en-US" dirty="0"/>
              <a:t> 출력을 생성한다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6617ED-BEB4-440F-A92F-1E23260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40" y="2308285"/>
            <a:ext cx="247685" cy="228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7918A-AC85-03B4-EB51-BD60A96E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50" y="3098212"/>
            <a:ext cx="2288132" cy="699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380303-7595-CA8D-F8D2-38D2F54B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07" y="4869175"/>
            <a:ext cx="4986709" cy="72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F6C16-BFDE-68AD-3C7E-2EFDD2AEBFF2}"/>
              </a:ext>
            </a:extLst>
          </p:cNvPr>
          <p:cNvSpPr txBox="1"/>
          <p:nvPr/>
        </p:nvSpPr>
        <p:spPr>
          <a:xfrm>
            <a:off x="1288401" y="5674055"/>
            <a:ext cx="7316090" cy="790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</a:rPr>
              <a:t>이 과정은 중요한 단어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또는 토큰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r>
              <a:rPr lang="ko-KR" altLang="en-US" sz="1600" b="1" dirty="0">
                <a:solidFill>
                  <a:srgbClr val="0070C0"/>
                </a:solidFill>
              </a:rPr>
              <a:t>에는 높은 가중치를 부여하고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덜 중요한 단어에는 낮은 가중치를 부여하여 정보를 효율적으로 추출하는 역할을 한다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82523-0976-EBC7-ED27-420E3A2FA20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7125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7D782-7655-A8A6-8E82-D45DEB78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8ED0B7-05AD-6D1F-A093-AEE8F58D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4" y="1067113"/>
            <a:ext cx="4562588" cy="57607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24292F"/>
                </a:solidFill>
                <a:latin typeface="Noto Sans KR"/>
              </a:rPr>
              <a:t>  3.</a:t>
            </a:r>
            <a:r>
              <a:rPr lang="ko-KR" altLang="en-US" sz="16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600" b="1" dirty="0"/>
              <a:t>유사도 점수</a:t>
            </a:r>
            <a:r>
              <a:rPr lang="en-US" altLang="ko-KR" sz="1600" b="1" dirty="0"/>
              <a:t>(Attention Score) </a:t>
            </a:r>
            <a:r>
              <a:rPr lang="ko-KR" altLang="en-US" sz="1600" b="1" dirty="0"/>
              <a:t>계산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의 내적을 계산하여</a:t>
            </a:r>
            <a:r>
              <a:rPr lang="en-US" altLang="ko-KR" dirty="0"/>
              <a:t>, </a:t>
            </a:r>
            <a:r>
              <a:rPr lang="ko-KR" altLang="en-US" dirty="0"/>
              <a:t>각 단어가 다른 단어들과 얼마나 관련이 있는지</a:t>
            </a:r>
            <a:r>
              <a:rPr lang="en-US" altLang="ko-KR" dirty="0"/>
              <a:t>(</a:t>
            </a:r>
            <a:r>
              <a:rPr lang="ko-KR" altLang="en-US" dirty="0"/>
              <a:t>유사도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</a:t>
            </a:r>
            <a:r>
              <a:rPr lang="en-US" altLang="ko-KR" b="1" dirty="0"/>
              <a:t>d</a:t>
            </a:r>
            <a:r>
              <a:rPr lang="en-US" altLang="ko-KR" b="1" baseline="-25000" dirty="0"/>
              <a:t>k</a:t>
            </a:r>
            <a:r>
              <a:rPr lang="en-US" altLang="ko-KR" b="1" dirty="0"/>
              <a:t>​</a:t>
            </a:r>
            <a:r>
              <a:rPr lang="ko-KR" altLang="en-US" dirty="0"/>
              <a:t> 는 키 벡터의 차원 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 err="1"/>
              <a:t>어텐션</a:t>
            </a:r>
            <a:r>
              <a:rPr lang="ko-KR" altLang="en-US" b="1" dirty="0"/>
              <a:t> 점수</a:t>
            </a:r>
            <a:r>
              <a:rPr lang="en-US" altLang="ko-KR" b="1" dirty="0"/>
              <a:t>(</a:t>
            </a:r>
            <a:r>
              <a:rPr lang="ko-KR" altLang="en-US" b="1" dirty="0"/>
              <a:t>유사도</a:t>
            </a:r>
            <a:r>
              <a:rPr lang="en-US" altLang="ko-KR" b="1" dirty="0"/>
              <a:t>)</a:t>
            </a:r>
            <a:r>
              <a:rPr lang="ko-KR" altLang="en-US" b="1" dirty="0"/>
              <a:t>는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1" dirty="0" err="1">
                <a:solidFill>
                  <a:srgbClr val="24292F"/>
                </a:solidFill>
                <a:effectLst/>
                <a:latin typeface="Noto Sans KR"/>
              </a:rPr>
              <a:t>소프트맥스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함수를 통해 나온 결과값 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“I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am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a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student</a:t>
            </a:r>
            <a:r>
              <a:rPr lang="en-US" altLang="ko-KR" b="1" dirty="0"/>
              <a:t>” 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단어 각각이 출력 단어를 예측할 때 얼마나 도움이 </a:t>
            </a:r>
            <a:r>
              <a:rPr lang="ko-KR" altLang="en-US" b="1" dirty="0" err="1">
                <a:solidFill>
                  <a:srgbClr val="24292F"/>
                </a:solidFill>
                <a:effectLst/>
                <a:latin typeface="Noto Sans KR"/>
              </a:rPr>
              <a:t>되는지의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정도를 수치화한 값이다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EFD371E-F2AE-33B6-1F39-72473426519F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1B6C81-7ADC-B3C7-B4C7-69A380B5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5" y="2838383"/>
            <a:ext cx="3686848" cy="700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E4AA8F-8477-9D91-0C66-E27AD886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006" y="1999474"/>
            <a:ext cx="4562588" cy="30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2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AD53-5139-7F94-0B0F-B9D75E87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7F25EF-A6F6-AA65-C89A-C4F8184D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4.</a:t>
            </a:r>
            <a:r>
              <a:rPr lang="ko-KR" altLang="en-US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적용하여 가중치 생성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행</a:t>
            </a:r>
            <a:r>
              <a:rPr lang="en-US" altLang="ko-KR" dirty="0"/>
              <a:t>(row)</a:t>
            </a:r>
            <a:r>
              <a:rPr lang="ko-KR" altLang="en-US" dirty="0"/>
              <a:t>에 대해 </a:t>
            </a:r>
            <a:r>
              <a:rPr lang="en-US" altLang="ko-KR" dirty="0" err="1"/>
              <a:t>Softmax</a:t>
            </a:r>
            <a:r>
              <a:rPr lang="ko-KR" altLang="en-US" dirty="0"/>
              <a:t>를 적용하여</a:t>
            </a:r>
            <a:r>
              <a:rPr lang="en-US" altLang="ko-KR" dirty="0"/>
              <a:t>, </a:t>
            </a:r>
            <a:r>
              <a:rPr lang="ko-KR" altLang="en-US" dirty="0"/>
              <a:t>중요도를 확률 분포로 변환한다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</a:t>
            </a:r>
            <a:r>
              <a:rPr lang="ko-KR" altLang="en-US" b="1" dirty="0"/>
              <a:t>큰 값일수록 더 중요한 단어</a:t>
            </a:r>
            <a:r>
              <a:rPr lang="ko-KR" altLang="en-US" dirty="0"/>
              <a:t>로 인식된다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D7DA3C-CE09-1023-AC82-F321429F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43" y="2161646"/>
            <a:ext cx="4493346" cy="64724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2AFC152-472D-5F77-0668-B1F89D54237A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540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2007-7FC5-34C0-9A65-BE1C2A38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C1D693-5AD9-52E6-108D-3D746A647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</a:t>
            </a:r>
            <a:r>
              <a:rPr lang="ko-KR" altLang="en-US" b="1" dirty="0" err="1"/>
              <a:t>어텐션</a:t>
            </a:r>
            <a:r>
              <a:rPr lang="ko-KR" altLang="en-US" b="1" dirty="0"/>
              <a:t> 메커니즘이 적용된 대표 모델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45FAF-23B8-283E-A207-E6E343B6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1893317"/>
            <a:ext cx="7298022" cy="43008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824110-060B-1DC1-C0A0-E940D39A11E9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3471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B80A2-9BBE-7D47-6D4C-D93E0993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BA6D55-0C34-7163-993C-ADC226E0227B}"/>
              </a:ext>
            </a:extLst>
          </p:cNvPr>
          <p:cNvSpPr txBox="1">
            <a:spLocks/>
          </p:cNvSpPr>
          <p:nvPr/>
        </p:nvSpPr>
        <p:spPr>
          <a:xfrm>
            <a:off x="424297" y="999079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 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값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(Attention Value) 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계산</a:t>
            </a:r>
            <a:endParaRPr lang="en-US" altLang="ko-KR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스코어에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소프트맥스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함수를 사용하여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분포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(Attention Distribution)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을 구하고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V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가중합하여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(Attention Value)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을 구한다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이를 단어 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I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에 대한 </a:t>
            </a:r>
            <a:r>
              <a:rPr lang="ko-KR" altLang="en-US" b="1" i="0" dirty="0" err="1">
                <a:solidFill>
                  <a:srgbClr val="0070C0"/>
                </a:solidFill>
                <a:effectLst/>
                <a:latin typeface="Noto Sans KR"/>
              </a:rPr>
              <a:t>어텐션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 값 또는 단어 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I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에 대한 컨텍스트 벡터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(context vector)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라고도 할 수 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( 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a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student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벡터에 대해서도 모두 동일한 과정을 반복하여 각각에 대한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값을 구한다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13D5B8-9C13-A9BB-19E9-9E68B24F76AC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3F815E-6EF6-09DA-DDD5-AC7A28F4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16" y="3921030"/>
            <a:ext cx="5991127" cy="29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7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4222-585E-95A1-704D-90E054A0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0CB0F4-D2D2-120F-EBE9-85B8761EB33C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6.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행렬 연산으로 일괄 처리하기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Q행렬을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K행렬을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전치한 행렬과 곱해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주면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각각의 단어의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Q벡터와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K벡터의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내적이 각 행렬의 원소가 되는 행렬이 결과로 나</a:t>
            </a:r>
            <a:r>
              <a:rPr lang="ko-KR" altLang="en-US" sz="1800" dirty="0">
                <a:solidFill>
                  <a:srgbClr val="24292F"/>
                </a:solidFill>
                <a:latin typeface="Arial" panose="020B0604020202020204" pitchFamily="34" charset="0"/>
                <a:ea typeface="Noto Sans KR"/>
              </a:rPr>
              <a:t>온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ECFCB8-6996-298A-F2B5-CDDD5FF8BFA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5F5BE-7C44-9F5F-E4A0-F8B9FD3D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01" y="2647841"/>
            <a:ext cx="5449060" cy="1562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5BCBF-240D-525D-E404-AF6E0A49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5" y="4619709"/>
            <a:ext cx="5620716" cy="187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AD802-7528-3534-4125-BD3D6540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509" y="4611396"/>
            <a:ext cx="2503863" cy="1870775"/>
          </a:xfrm>
          <a:prstGeom prst="rect">
            <a:avLst/>
          </a:prstGeom>
        </p:spPr>
      </p:pic>
      <p:sp>
        <p:nvSpPr>
          <p:cNvPr id="11" name="화살표: 톱니 모양의 오른쪽 10">
            <a:extLst>
              <a:ext uri="{FF2B5EF4-FFF2-40B4-BE49-F238E27FC236}">
                <a16:creationId xmlns:a16="http://schemas.microsoft.com/office/drawing/2014/main" id="{2983BDE0-E8E3-E108-5B25-75AD4A0F1913}"/>
              </a:ext>
            </a:extLst>
          </p:cNvPr>
          <p:cNvSpPr/>
          <p:nvPr/>
        </p:nvSpPr>
        <p:spPr>
          <a:xfrm>
            <a:off x="5954568" y="5618066"/>
            <a:ext cx="403249" cy="288035"/>
          </a:xfrm>
          <a:prstGeom prst="notched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80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660F-DC90-2697-954C-D9A01761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3884F2-9C09-5A95-1126-6E15C9B8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44" y="2449681"/>
            <a:ext cx="5760700" cy="366452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09848E-2A87-56EF-C582-1DBDF1FE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951899"/>
            <a:ext cx="8122588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/>
              <a:t> </a:t>
            </a:r>
            <a:r>
              <a:rPr lang="en-US" altLang="ko-KR" b="1" dirty="0"/>
              <a:t>Self-Attention</a:t>
            </a:r>
            <a:r>
              <a:rPr lang="ko-KR" altLang="en-US" b="1" dirty="0"/>
              <a:t>의 동작 과정</a:t>
            </a:r>
            <a:r>
              <a:rPr lang="en-US" altLang="ko-KR" b="1" dirty="0"/>
              <a:t>(</a:t>
            </a:r>
            <a:r>
              <a:rPr lang="ko-KR" altLang="en-US" b="1" dirty="0"/>
              <a:t>종합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입력 문장이 </a:t>
            </a:r>
            <a:r>
              <a:rPr lang="en-US" altLang="ko-KR" dirty="0"/>
              <a:t>“</a:t>
            </a:r>
            <a:r>
              <a:rPr lang="ko-KR" altLang="en-US" b="1" dirty="0"/>
              <a:t>나는 학생 이다</a:t>
            </a:r>
            <a:r>
              <a:rPr lang="en-US" altLang="ko-KR" dirty="0"/>
              <a:t>"</a:t>
            </a:r>
            <a:r>
              <a:rPr lang="ko-KR" altLang="en-US" dirty="0"/>
              <a:t>이라고 가정하면</a:t>
            </a:r>
            <a:r>
              <a:rPr lang="en-US" altLang="ko-KR" dirty="0"/>
              <a:t>, </a:t>
            </a:r>
            <a:r>
              <a:rPr lang="ko-KR" altLang="en-US" dirty="0"/>
              <a:t>이 문장을 </a:t>
            </a:r>
            <a:r>
              <a:rPr lang="en-US" altLang="ko-KR" dirty="0"/>
              <a:t>Transformer</a:t>
            </a:r>
            <a:r>
              <a:rPr lang="ko-KR" altLang="en-US" dirty="0"/>
              <a:t>에 넣을 때</a:t>
            </a:r>
            <a:r>
              <a:rPr lang="en-US" altLang="ko-KR" dirty="0"/>
              <a:t> Self-Attention</a:t>
            </a:r>
            <a:r>
              <a:rPr lang="ko-KR" altLang="en-US" dirty="0"/>
              <a:t>은 각 단어가 문장의 다른 단어들과 얼마나 관련이 있는지를 계산한다</a:t>
            </a:r>
            <a:r>
              <a:rPr lang="en-US" altLang="ko-KR" dirty="0"/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634634B-935F-D2CC-701B-D6C4BAC3C23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B56408-F61D-110D-1E09-3EAEE5D190A6}"/>
              </a:ext>
            </a:extLst>
          </p:cNvPr>
          <p:cNvGrpSpPr/>
          <p:nvPr/>
        </p:nvGrpSpPr>
        <p:grpSpPr>
          <a:xfrm>
            <a:off x="4505451" y="5445245"/>
            <a:ext cx="1045869" cy="369332"/>
            <a:chOff x="4735879" y="5675673"/>
            <a:chExt cx="1045869" cy="3693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37F9DE-50C8-DB5F-847A-ABAE0E0B4594}"/>
                </a:ext>
              </a:extLst>
            </p:cNvPr>
            <p:cNvGrpSpPr/>
            <p:nvPr/>
          </p:nvGrpSpPr>
          <p:grpSpPr>
            <a:xfrm>
              <a:off x="5300472" y="5733281"/>
              <a:ext cx="481276" cy="230428"/>
              <a:chOff x="8180820" y="4330291"/>
              <a:chExt cx="920867" cy="28803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00E5FB-D56F-2466-6285-A0E4FC0B71E6}"/>
                  </a:ext>
                </a:extLst>
              </p:cNvPr>
              <p:cNvSpPr/>
              <p:nvPr/>
            </p:nvSpPr>
            <p:spPr>
              <a:xfrm>
                <a:off x="8640831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0B5751D-6B1C-5BDB-3716-2190C3F1B903}"/>
                  </a:ext>
                </a:extLst>
              </p:cNvPr>
              <p:cNvSpPr/>
              <p:nvPr/>
            </p:nvSpPr>
            <p:spPr>
              <a:xfrm>
                <a:off x="8180820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CA0722-3AE3-7EC5-A8BA-1E79833B32A7}"/>
                </a:ext>
              </a:extLst>
            </p:cNvPr>
            <p:cNvSpPr txBox="1"/>
            <p:nvPr/>
          </p:nvSpPr>
          <p:spPr>
            <a:xfrm>
              <a:off x="4735879" y="5675673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r>
                <a:rPr lang="en-US" altLang="ko-KR" baseline="-25000" dirty="0"/>
                <a:t>2</a:t>
              </a:r>
              <a:endParaRPr lang="ko-KR" altLang="en-US" baseline="-25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E81536-D1F3-AD83-9775-407FCFDA6824}"/>
              </a:ext>
            </a:extLst>
          </p:cNvPr>
          <p:cNvGrpSpPr/>
          <p:nvPr/>
        </p:nvGrpSpPr>
        <p:grpSpPr>
          <a:xfrm>
            <a:off x="6118446" y="5445245"/>
            <a:ext cx="1045869" cy="369332"/>
            <a:chOff x="6348874" y="5675673"/>
            <a:chExt cx="1045869" cy="3693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213593-2A9C-A89B-90ED-26FEFB384C23}"/>
                </a:ext>
              </a:extLst>
            </p:cNvPr>
            <p:cNvGrpSpPr/>
            <p:nvPr/>
          </p:nvGrpSpPr>
          <p:grpSpPr>
            <a:xfrm>
              <a:off x="6913467" y="5733281"/>
              <a:ext cx="481276" cy="230428"/>
              <a:chOff x="8180820" y="4330291"/>
              <a:chExt cx="920867" cy="2880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E135E4B-7346-F479-47F9-84A97D404E70}"/>
                  </a:ext>
                </a:extLst>
              </p:cNvPr>
              <p:cNvSpPr/>
              <p:nvPr/>
            </p:nvSpPr>
            <p:spPr>
              <a:xfrm>
                <a:off x="8640831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3BCC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18BF941-AE8E-E7ED-8E4E-CB8DC3F9A094}"/>
                  </a:ext>
                </a:extLst>
              </p:cNvPr>
              <p:cNvSpPr/>
              <p:nvPr/>
            </p:nvSpPr>
            <p:spPr>
              <a:xfrm>
                <a:off x="8180820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3BCC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2FA87-2D40-4395-2439-1E7054389DFE}"/>
                </a:ext>
              </a:extLst>
            </p:cNvPr>
            <p:cNvSpPr txBox="1"/>
            <p:nvPr/>
          </p:nvSpPr>
          <p:spPr>
            <a:xfrm>
              <a:off x="6348874" y="5675673"/>
              <a:ext cx="354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r>
                <a:rPr lang="en-US" altLang="ko-KR" baseline="-25000" dirty="0"/>
                <a:t>3</a:t>
              </a:r>
              <a:endParaRPr lang="ko-KR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0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615F-3935-DBE4-839D-2562B347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980689-7710-F22D-737C-4FAB5398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1239934"/>
            <a:ext cx="8353016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셀프 </a:t>
            </a:r>
            <a:r>
              <a:rPr lang="ko-KR" altLang="en-US" b="1" dirty="0" err="1"/>
              <a:t>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(Word Embedding): </a:t>
            </a:r>
            <a:r>
              <a:rPr lang="ko-KR" altLang="en-US" dirty="0"/>
              <a:t>각 단어를 </a:t>
            </a:r>
            <a:r>
              <a:rPr lang="en-US" altLang="ko-KR" dirty="0"/>
              <a:t>4</a:t>
            </a:r>
            <a:r>
              <a:rPr lang="ko-KR" altLang="en-US" dirty="0"/>
              <a:t>차원 벡터로 표현</a:t>
            </a: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가중치 행렬 </a:t>
            </a:r>
            <a:r>
              <a:rPr lang="en-US" altLang="ko-KR" sz="1800" dirty="0"/>
              <a:t>(Weight Matrices):</a:t>
            </a:r>
            <a:r>
              <a:rPr lang="en-US" altLang="ko-KR" dirty="0"/>
              <a:t> </a:t>
            </a:r>
            <a:r>
              <a:rPr lang="ko-KR" altLang="en-US" dirty="0"/>
              <a:t>셀프 </a:t>
            </a:r>
            <a:r>
              <a:rPr lang="ko-KR" altLang="en-US" dirty="0" err="1"/>
              <a:t>어텐션에서</a:t>
            </a:r>
            <a:r>
              <a:rPr lang="ko-KR" altLang="en-US" dirty="0"/>
              <a:t> </a:t>
            </a:r>
            <a:r>
              <a:rPr lang="en-US" altLang="ko-KR" dirty="0"/>
              <a:t>Query(Q), Key(K), Value(V)</a:t>
            </a:r>
            <a:r>
              <a:rPr lang="ko-KR" altLang="en-US" dirty="0"/>
              <a:t>를 구하기 위해 가중치 행렬을 정의한다</a:t>
            </a:r>
            <a:r>
              <a:rPr lang="en-US" altLang="ko-KR" dirty="0"/>
              <a:t>.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F4E712-64BC-872F-9D7C-AA9B4D2BAFB5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A02D8-6735-8D5E-A9FC-4F4B219F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18" y="2392074"/>
            <a:ext cx="1958638" cy="12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C170BE-5401-55F0-A913-8B148A09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" y="5099603"/>
            <a:ext cx="2715754" cy="1098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01DA46-C5C4-8DB3-DE67-2C75BEFA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28" y="5197299"/>
            <a:ext cx="2765136" cy="1040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DF0D44-724F-B145-79EE-CB0EC5122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657" y="5124082"/>
            <a:ext cx="3053171" cy="11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9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3369-9BA2-AB7C-1573-C65882C8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5C3373-95DE-F4C2-ADE0-924E5047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3. Query, Key, Value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같은 방법으로 </a:t>
            </a:r>
            <a:r>
              <a:rPr lang="en-US" altLang="ko-KR" dirty="0"/>
              <a:t>K, V </a:t>
            </a:r>
            <a:r>
              <a:rPr lang="ko-KR" altLang="en-US" dirty="0"/>
              <a:t>계산 </a:t>
            </a: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F0B196-6F51-11A9-13DD-11E17756F715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F2751C-DFF1-1BA4-BF3E-5F283C4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4" y="1988825"/>
            <a:ext cx="3994507" cy="35209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FC16D3-31A1-7BD9-9810-24307F94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" y="2449681"/>
            <a:ext cx="7018119" cy="15488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964B93E-ECA8-5604-B389-0674BAA0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08" y="5065295"/>
            <a:ext cx="3391319" cy="1416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4E67BF-B17F-242B-926E-6655FAE5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909" y="5238116"/>
            <a:ext cx="2904900" cy="12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8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E58F-8512-C4B7-1E2B-03748469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3296F73-40DD-3166-FC2B-89CF429F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어텐션</a:t>
            </a:r>
            <a:r>
              <a:rPr lang="ko-KR" altLang="en-US" dirty="0"/>
              <a:t> 스코어 계산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987A800-7A04-C86F-1406-064B8A788B5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4E9F74-C1CC-D485-EE16-BD687CF2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71" y="1976761"/>
            <a:ext cx="3470748" cy="47291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1DCACD-6FD2-5C00-8CD2-07B27C86B285}"/>
              </a:ext>
            </a:extLst>
          </p:cNvPr>
          <p:cNvGrpSpPr/>
          <p:nvPr/>
        </p:nvGrpSpPr>
        <p:grpSpPr>
          <a:xfrm>
            <a:off x="712331" y="2626315"/>
            <a:ext cx="8007373" cy="1696453"/>
            <a:chOff x="309082" y="2711868"/>
            <a:chExt cx="9159513" cy="1884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7F1EFC-F4D0-73D8-4D23-52898F1C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39" y="3174708"/>
              <a:ext cx="2745915" cy="14074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255FD-2193-CA0C-599C-D0845550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082" y="2711868"/>
              <a:ext cx="2616979" cy="186927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7D642F-7056-DCFB-BD9D-898A51D4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3209" y="2795323"/>
              <a:ext cx="429219" cy="28802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F66419-0EBD-D19B-CE4D-E8C57E0D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918" y="3646504"/>
              <a:ext cx="373121" cy="4161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E047E2-8BA3-052B-F905-74F2FDC2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2176" y="3676732"/>
              <a:ext cx="486035" cy="47378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50626B8-47E7-19FD-E3A7-5FBC6E6C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5424" y="3181268"/>
              <a:ext cx="3053171" cy="14155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9C0350-9328-7BB2-62DF-4A6C37F19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97899" y="2856926"/>
              <a:ext cx="581024" cy="288029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7D130FB-AA12-31FA-1688-A2D6048DC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307" y="5334447"/>
            <a:ext cx="2423695" cy="281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000D260-568C-FEA4-A747-16EB91E89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7467" y="4841295"/>
            <a:ext cx="2872409" cy="1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4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5968-9376-1CA1-10E7-76DC2668A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A404A0-E14B-16A6-6B47-D5F7C5CA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소프트맥스</a:t>
            </a:r>
            <a:r>
              <a:rPr lang="ko-KR" altLang="en-US" dirty="0"/>
              <a:t> 적용</a:t>
            </a:r>
            <a:r>
              <a:rPr lang="en-US" altLang="ko-KR" dirty="0"/>
              <a:t>: </a:t>
            </a:r>
            <a:r>
              <a:rPr lang="ko-KR" altLang="en-US" dirty="0" err="1"/>
              <a:t>소프트맥스는</a:t>
            </a:r>
            <a:r>
              <a:rPr lang="ko-KR" altLang="en-US" dirty="0"/>
              <a:t> 각 행</a:t>
            </a:r>
            <a:r>
              <a:rPr lang="en-US" altLang="ko-KR" dirty="0"/>
              <a:t>(row)</a:t>
            </a:r>
            <a:r>
              <a:rPr lang="ko-KR" altLang="en-US" dirty="0"/>
              <a:t>에서 수행되며</a:t>
            </a:r>
            <a:r>
              <a:rPr lang="en-US" altLang="ko-KR" dirty="0"/>
              <a:t>, </a:t>
            </a:r>
            <a:r>
              <a:rPr lang="ko-KR" altLang="en-US" dirty="0"/>
              <a:t>다음과 같이 정의된다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6. </a:t>
            </a:r>
            <a:r>
              <a:rPr lang="ko-KR" altLang="en-US" dirty="0"/>
              <a:t>최종적인 </a:t>
            </a:r>
            <a:r>
              <a:rPr lang="en-US" altLang="ko-KR" dirty="0"/>
              <a:t>Attention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F00FC8-CAE5-2621-4B5E-A1B3ECD30003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B4407-D680-9E2C-8F01-9546608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59" y="2108784"/>
            <a:ext cx="2104958" cy="8064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ABF0C1-1120-C6CE-0FFE-4C7A5F27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37" y="3947463"/>
            <a:ext cx="1497782" cy="3878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D0F645-E45D-0563-0C93-6DBF3695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9" y="4335334"/>
            <a:ext cx="6912840" cy="1805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B0843D-182A-C18F-8974-589F892F0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1974694"/>
            <a:ext cx="2688367" cy="886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905F9-B392-3E32-B4CC-F1895CF58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340" y="3997198"/>
            <a:ext cx="940873" cy="32342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19EE447-175A-2F18-62EE-5DA207C3C9F7}"/>
              </a:ext>
            </a:extLst>
          </p:cNvPr>
          <p:cNvSpPr/>
          <p:nvPr/>
        </p:nvSpPr>
        <p:spPr>
          <a:xfrm>
            <a:off x="3189432" y="4115842"/>
            <a:ext cx="460858" cy="149938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294256-0F3E-ACD6-1B23-D90C1FA265C3}"/>
              </a:ext>
            </a:extLst>
          </p:cNvPr>
          <p:cNvSpPr/>
          <p:nvPr/>
        </p:nvSpPr>
        <p:spPr>
          <a:xfrm>
            <a:off x="3823107" y="2414957"/>
            <a:ext cx="460858" cy="149938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03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294C-45EB-4AF8-BDF0-ED8F159D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8C274F-0ED2-59B3-84B3-6D4805B6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8" y="170988"/>
            <a:ext cx="6451984" cy="65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4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59D4C-4085-7A3C-0C50-09F2F998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046B7F-3F65-A518-269B-B6FDFAD9E0FE}"/>
              </a:ext>
            </a:extLst>
          </p:cNvPr>
          <p:cNvSpPr txBox="1">
            <a:spLocks/>
          </p:cNvSpPr>
          <p:nvPr/>
        </p:nvSpPr>
        <p:spPr>
          <a:xfrm>
            <a:off x="421765" y="894292"/>
            <a:ext cx="8180194" cy="5645486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에서 </a:t>
            </a:r>
            <a:r>
              <a:rPr lang="ko-KR" altLang="en-US" b="1" dirty="0"/>
              <a:t>“멀티 헤드 </a:t>
            </a:r>
            <a:r>
              <a:rPr lang="ko-KR" altLang="en-US" b="1" dirty="0" err="1"/>
              <a:t>어텐션</a:t>
            </a:r>
            <a:r>
              <a:rPr lang="en-US" altLang="ko-KR" b="1" dirty="0"/>
              <a:t>(Multi-Head Attention)”</a:t>
            </a:r>
            <a:r>
              <a:rPr lang="ko-KR" altLang="en-US" dirty="0"/>
              <a:t> 이라는 이름이 붙은 이유는 단 하나의 “</a:t>
            </a:r>
            <a:r>
              <a:rPr lang="ko-KR" altLang="en-US" dirty="0" err="1"/>
              <a:t>어텐션</a:t>
            </a:r>
            <a:r>
              <a:rPr lang="en-US" altLang="ko-KR" dirty="0"/>
              <a:t>(Attention)”</a:t>
            </a:r>
            <a:r>
              <a:rPr lang="ko-KR" altLang="en-US" dirty="0"/>
              <a:t>만 계산하는 게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여러 개의 서로 다른 “헤드</a:t>
            </a:r>
            <a:r>
              <a:rPr lang="en-US" altLang="ko-KR" b="1" dirty="0"/>
              <a:t>(head)”</a:t>
            </a:r>
            <a:r>
              <a:rPr lang="ko-KR" altLang="en-US" b="1" dirty="0"/>
              <a:t>들이 병렬적으로 여러 관점에서 문맥 관계를 학습하기 때문이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Self-Attention </a:t>
            </a:r>
            <a:r>
              <a:rPr lang="ko-KR" altLang="en-US" dirty="0"/>
              <a:t>하나만 쓰면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모든 단어 사이의 관계를 </a:t>
            </a:r>
            <a:r>
              <a:rPr lang="ko-KR" altLang="en-US" b="1" dirty="0"/>
              <a:t>한 가지 방식</a:t>
            </a:r>
            <a:r>
              <a:rPr lang="en-US" altLang="ko-KR" b="1" dirty="0"/>
              <a:t>(</a:t>
            </a:r>
            <a:r>
              <a:rPr lang="ko-KR" altLang="en-US" b="1" dirty="0"/>
              <a:t>한 개의 </a:t>
            </a:r>
            <a:r>
              <a:rPr lang="en-US" altLang="ko-KR" b="1" dirty="0"/>
              <a:t>Q·K·V </a:t>
            </a:r>
            <a:r>
              <a:rPr lang="ko-KR" altLang="en-US" b="1" dirty="0"/>
              <a:t>변환</a:t>
            </a:r>
            <a:r>
              <a:rPr lang="en-US" altLang="ko-KR" b="1" dirty="0"/>
              <a:t>)</a:t>
            </a:r>
            <a:r>
              <a:rPr lang="ko-KR" altLang="en-US" dirty="0"/>
              <a:t> 으로만 보게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하지만 실제 문장은 여러 관계가 존재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문법적 관계 </a:t>
            </a:r>
            <a:r>
              <a:rPr lang="en-US" altLang="ko-KR" sz="1600" dirty="0"/>
              <a:t>(</a:t>
            </a:r>
            <a:r>
              <a:rPr lang="ko-KR" altLang="en-US" sz="1600" dirty="0"/>
              <a:t>주어</a:t>
            </a:r>
            <a:r>
              <a:rPr lang="en-US" altLang="ko-KR" sz="1600" dirty="0"/>
              <a:t>–</a:t>
            </a:r>
            <a:r>
              <a:rPr lang="ko-KR" altLang="en-US" sz="1600" dirty="0"/>
              <a:t>동사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의미적 관계 </a:t>
            </a:r>
            <a:r>
              <a:rPr lang="en-US" altLang="ko-KR" sz="1600" dirty="0"/>
              <a:t>(</a:t>
            </a:r>
            <a:r>
              <a:rPr lang="ko-KR" altLang="en-US" sz="1600" dirty="0"/>
              <a:t>사람</a:t>
            </a:r>
            <a:r>
              <a:rPr lang="en-US" altLang="ko-KR" sz="1600" dirty="0"/>
              <a:t>–</a:t>
            </a:r>
            <a:r>
              <a:rPr lang="ko-KR" altLang="en-US" sz="1600" dirty="0"/>
              <a:t>행동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수식 관계 </a:t>
            </a:r>
            <a:r>
              <a:rPr lang="en-US" altLang="ko-KR" sz="1600" dirty="0"/>
              <a:t>(</a:t>
            </a:r>
            <a:r>
              <a:rPr lang="ko-KR" altLang="en-US" sz="1600" dirty="0"/>
              <a:t>형용사</a:t>
            </a:r>
            <a:r>
              <a:rPr lang="en-US" altLang="ko-KR" sz="1600" dirty="0"/>
              <a:t>–</a:t>
            </a:r>
            <a:r>
              <a:rPr lang="ko-KR" altLang="en-US" sz="1600" dirty="0"/>
              <a:t>명사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장거리 의존성 등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그래서 </a:t>
            </a:r>
            <a:r>
              <a:rPr lang="en-US" altLang="ko-KR" dirty="0"/>
              <a:t>Transformer</a:t>
            </a:r>
            <a:r>
              <a:rPr lang="ko-KR" altLang="en-US" dirty="0"/>
              <a:t>는 한 번에 여러 종류의 “</a:t>
            </a:r>
            <a:r>
              <a:rPr lang="ko-KR" altLang="en-US" dirty="0" err="1"/>
              <a:t>관점”에서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r>
              <a:rPr lang="ko-KR" altLang="en-US" dirty="0"/>
              <a:t>을 보게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여러 “</a:t>
            </a:r>
            <a:r>
              <a:rPr lang="ko-KR" altLang="en-US" dirty="0" err="1"/>
              <a:t>관점”이</a:t>
            </a:r>
            <a:r>
              <a:rPr lang="ko-KR" altLang="en-US" dirty="0"/>
              <a:t> 곧 </a:t>
            </a:r>
            <a:r>
              <a:rPr lang="ko-KR" altLang="en-US" b="1" dirty="0"/>
              <a:t>여러 개의 헤드</a:t>
            </a:r>
            <a:r>
              <a:rPr lang="en-US" altLang="ko-KR" b="1" dirty="0"/>
              <a:t>(head)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D3A3B7E-3BFE-AA5D-BFB6-E9658006CE8A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109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3D82-1D9D-3909-EA9C-94CEDD6A3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19B7174-675F-2AFF-B888-2D11A632F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65" y="894292"/>
                <a:ext cx="8180194" cy="576070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dirty="0"/>
                  <a:t> </a:t>
                </a:r>
                <a:r>
                  <a:rPr lang="ko-KR" altLang="en-US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멀티 헤드 </a:t>
                </a:r>
                <a:r>
                  <a:rPr lang="ko-KR" altLang="en-US" b="1" i="0" dirty="0" err="1">
                    <a:solidFill>
                      <a:srgbClr val="24292F"/>
                    </a:solidFill>
                    <a:effectLst/>
                    <a:latin typeface="Noto Sans KR"/>
                  </a:rPr>
                  <a:t>어텐션</a:t>
                </a:r>
                <a:r>
                  <a:rPr lang="en-US" altLang="ko-KR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(Multi-head Attention)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dirty="0"/>
                  <a:t>구조적 정의</a:t>
                </a:r>
                <a:endParaRPr lang="en-US" altLang="ko-KR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1600" dirty="0"/>
                  <a:t>가 있을 때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en-US" altLang="ko-KR" sz="1600" dirty="0"/>
                  <a:t>Transformer</a:t>
                </a:r>
                <a:r>
                  <a:rPr lang="ko-KR" altLang="en-US" sz="1600" dirty="0"/>
                  <a:t>는 </a:t>
                </a:r>
                <a:r>
                  <a:rPr lang="en-US" altLang="ko-KR" sz="1600" b="1" dirty="0"/>
                  <a:t>H</a:t>
                </a:r>
                <a:r>
                  <a:rPr lang="ko-KR" altLang="en-US" sz="1600" b="1" dirty="0"/>
                  <a:t>개의 서로 다른 선형 변환</a:t>
                </a:r>
                <a:r>
                  <a:rPr lang="en-US" altLang="ko-KR" sz="1600" b="1" dirty="0"/>
                  <a:t>(weight)</a:t>
                </a:r>
                <a:r>
                  <a:rPr lang="ko-KR" altLang="en-US" sz="1600" dirty="0"/>
                  <a:t> 을 통해</a:t>
                </a:r>
                <a:br>
                  <a:rPr lang="ko-KR" altLang="en-US" sz="1600" dirty="0"/>
                </a:br>
                <a:r>
                  <a:rPr lang="en-US" altLang="ko-KR" sz="1600" dirty="0"/>
                  <a:t>H</a:t>
                </a:r>
                <a:r>
                  <a:rPr lang="ko-KR" altLang="en-US" sz="1600" dirty="0"/>
                  <a:t>개의 </a:t>
                </a:r>
                <a:r>
                  <a:rPr lang="en-US" altLang="ko-KR" sz="1600" b="1" dirty="0"/>
                  <a:t>Query, Key, Value </a:t>
                </a:r>
                <a:r>
                  <a:rPr lang="ko-KR" altLang="en-US" sz="1600" b="1" dirty="0"/>
                  <a:t>집합</a:t>
                </a:r>
                <a:r>
                  <a:rPr lang="ko-KR" altLang="en-US" sz="1600" dirty="0"/>
                  <a:t>을 만든다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600" b="1">
                              <a:solidFill>
                                <a:srgbClr val="0070C0"/>
                              </a:solidFill>
                            </a:rPr>
                            <m:t>head</m:t>
                          </m:r>
                        </m:e>
                        <m:sub>
                          <m:r>
                            <a:rPr lang="en-US" altLang="ko-KR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b="1" i="1">
                          <a:solidFill>
                            <a:srgbClr val="0070C0"/>
                          </a:solidFill>
                        </a:rPr>
                        <m:t>Attention</m:t>
                      </m:r>
                      <m:d>
                        <m:dPr>
                          <m:sepChr m:val=","/>
                          <m:ctrlP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b="1" i="1">
                              <a:solidFill>
                                <a:srgbClr val="0070C0"/>
                              </a:solidFill>
                            </a:rPr>
                            <m:t>  </m:t>
                          </m:r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  <m:r>
                            <m:rPr>
                              <m:nor/>
                            </m:rPr>
                            <a:rPr lang="ko-KR" altLang="en-US" sz="1600" b="1" i="1">
                              <a:solidFill>
                                <a:srgbClr val="0070C0"/>
                              </a:solidFill>
                            </a:rPr>
                            <m:t>  </m:t>
                          </m:r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ko-KR" altLang="en-US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1600" b="1" dirty="0">
                  <a:solidFill>
                    <a:srgbClr val="0070C0"/>
                  </a:solidFill>
                </a:endParaRP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sz="1600" dirty="0"/>
                  <a:t>는 서로 다른 파라미터 집합이다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헤드는 입력을 </a:t>
                </a:r>
                <a:r>
                  <a:rPr lang="ko-KR" altLang="en-US" sz="1600" b="1" dirty="0"/>
                  <a:t>다른 서브공간</a:t>
                </a:r>
                <a:r>
                  <a:rPr lang="en-US" altLang="ko-KR" sz="1600" b="1" dirty="0"/>
                  <a:t>(subspace)</a:t>
                </a:r>
                <a:r>
                  <a:rPr lang="ko-KR" altLang="en-US" sz="1600" dirty="0"/>
                  <a:t> 으로 투영시켜 </a:t>
                </a:r>
                <a:r>
                  <a:rPr lang="en-US" altLang="ko-KR" sz="1600" dirty="0"/>
                  <a:t>Attention</a:t>
                </a:r>
                <a:r>
                  <a:rPr lang="ko-KR" altLang="en-US" sz="1600" dirty="0"/>
                  <a:t>을 수행한다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dirty="0"/>
                  <a:t>병렬 </a:t>
                </a:r>
                <a:r>
                  <a:rPr lang="en-US" altLang="ko-KR" dirty="0"/>
                  <a:t>Attention</a:t>
                </a:r>
                <a:r>
                  <a:rPr lang="ko-KR" altLang="en-US" dirty="0"/>
                  <a:t>과 통합</a:t>
                </a:r>
                <a:endParaRPr lang="en-US" altLang="ko-KR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각 </a:t>
                </a:r>
                <a:r>
                  <a:rPr lang="en-US" altLang="ko-KR" dirty="0"/>
                  <a:t>head</a:t>
                </a:r>
                <a:r>
                  <a:rPr lang="ko-KR" altLang="en-US" dirty="0"/>
                  <a:t>에서 나온 결과는 서로 다른 문맥 정보를 담고 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0"/>
                            <m:t>head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i="1"/>
                            <m:t>head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i="1"/>
                            <m:t>head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ko-KR" altLang="en-US" b="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이걸 모두 이어 붙여</a:t>
                </a:r>
                <a:r>
                  <a:rPr lang="en-US" altLang="ko-KR" dirty="0"/>
                  <a:t>(concatenate) </a:t>
                </a:r>
                <a:r>
                  <a:rPr lang="ko-KR" altLang="en-US" dirty="0"/>
                  <a:t>하나의 큰 벡터로 만든 후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-KR" altLang="en-US" dirty="0"/>
                  <a:t>최종 선형 변환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ko-KR" altLang="en-US" dirty="0"/>
                  <a:t>로 다시 합친다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0"/>
                        <m:t>MultiHead</m:t>
                      </m:r>
                      <m:d>
                        <m:dPr>
                          <m:sepChr m:val=",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i="1"/>
                        <m:t>Concat</m:t>
                      </m:r>
                      <m:d>
                        <m:dPr>
                          <m:sepChr m:val=",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i="1"/>
                                <m:t>head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..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i="1"/>
                                <m:t>head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ko-KR" altLang="en-US" b="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1">
                  <a:lnSpc>
                    <a:spcPct val="16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19B7174-675F-2AFF-B888-2D11A632F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65" y="894292"/>
                <a:ext cx="8180194" cy="5760700"/>
              </a:xfrm>
              <a:prstGeom prst="rect">
                <a:avLst/>
              </a:prstGeo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A7330800-24BB-44AB-EF46-9B3CAC23502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025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4595B-E451-C049-1F35-35B0E449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8C65B7-F4F3-FDCD-5B5C-B15290C9B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5109932" cy="558787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3300" b="1" dirty="0"/>
              <a:t> </a:t>
            </a:r>
            <a:r>
              <a:rPr lang="ko-KR" altLang="en-US" sz="3300" b="1" dirty="0"/>
              <a:t>인코더</a:t>
            </a:r>
            <a:r>
              <a:rPr lang="en-US" altLang="ko-KR" sz="3300" b="1" dirty="0"/>
              <a:t>(Encoder)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트랜스포머는하이퍼파라미터인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 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num_layers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 개수의 인코더 층을 쌓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는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논문에서는 총 6개의 인코더 층을 사용</a:t>
            </a:r>
            <a:r>
              <a:rPr kumimoji="0" lang="ko-KR" altLang="en-US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함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인코더를 하나의 층이라는 개념으로 생각한다면, 하나의 인코더 층은 크게 총 2개의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서브층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sublayer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으로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나뉘어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진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셀프 </a:t>
            </a:r>
            <a:r>
              <a:rPr kumimoji="0" lang="ko-KR" altLang="ko-KR" sz="2900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어텐션과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2900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멀티 헤드 셀프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어텐션은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셀프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어텐션을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병렬적으로 사용하였다는 의미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이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고, 포지션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와이즈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신경망은 일반적인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이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endParaRPr lang="en-US" altLang="ko-KR" sz="1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3472-65FB-F6D3-CC70-907E01FF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7" y="2045388"/>
            <a:ext cx="3210373" cy="34009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2A94FCF-D469-D1A8-13C8-9F089CD24C6D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4046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5C9F-7F36-7B69-A569-69F50931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BEEC87-1D90-DE3D-3BEC-29F2927E36A6}"/>
              </a:ext>
            </a:extLst>
          </p:cNvPr>
          <p:cNvSpPr txBox="1">
            <a:spLocks/>
          </p:cNvSpPr>
          <p:nvPr/>
        </p:nvSpPr>
        <p:spPr>
          <a:xfrm>
            <a:off x="421765" y="1239934"/>
            <a:ext cx="8180194" cy="5415058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멀티 헤드 </a:t>
            </a:r>
            <a:r>
              <a:rPr lang="ko-KR" altLang="en-US" dirty="0" err="1"/>
              <a:t>어텐션</a:t>
            </a:r>
            <a:r>
              <a:rPr lang="en-US" altLang="ko-KR" dirty="0"/>
              <a:t>(Multi-Head Attention)</a:t>
            </a:r>
            <a:r>
              <a:rPr lang="ko-KR" altLang="en-US" dirty="0"/>
              <a:t>은 </a:t>
            </a:r>
            <a:r>
              <a:rPr lang="en-US" altLang="ko-KR" dirty="0"/>
              <a:t>Transformer </a:t>
            </a:r>
            <a:r>
              <a:rPr lang="ko-KR" altLang="en-US" dirty="0"/>
              <a:t>모델의 핵심 구성 요소 중 하나로 </a:t>
            </a:r>
            <a:r>
              <a:rPr lang="ko-KR" altLang="en-US" b="1" dirty="0"/>
              <a:t>하나의 </a:t>
            </a:r>
            <a:r>
              <a:rPr lang="ko-KR" altLang="en-US" b="1" dirty="0" err="1"/>
              <a:t>어텐션을</a:t>
            </a:r>
            <a:r>
              <a:rPr lang="ko-KR" altLang="en-US" b="1" dirty="0"/>
              <a:t> 여러 개로 나눠 병렬로 수행하는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티 헤드가 필요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이유는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번에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하나의 시각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으로만 입력을 바라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언어나 이미지 같은 복잡한 입력은 다양한 측면에서 이해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야 한다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개의 "시선(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)"을 두고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입력을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다양한 관점으로 바라보게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것이 멀티 헤드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D208EAD-EFB7-0732-1F80-BE65C187BCB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419C19-FF4F-2975-E6B0-CC4E8D9D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85" y="4826059"/>
            <a:ext cx="4550953" cy="7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4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832-24E3-3DF5-4A76-25C4EF12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902EB3-8983-F04B-34D6-5427A7C05911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0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어텐션이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개 병렬로 이루어지게 </a:t>
            </a:r>
            <a:r>
              <a:rPr lang="ko-KR" altLang="en-US" dirty="0">
                <a:solidFill>
                  <a:srgbClr val="24292F"/>
                </a:solidFill>
                <a:latin typeface="Noto Sans KR"/>
              </a:rPr>
              <a:t>된다면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이때 각각의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 행렬을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헤드라고 부른다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이때 가중치 행렬                             의 값은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헤드마다 전부 다르다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6E55539-8310-A328-93FE-F45C5B902DA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CF9BE8-01AF-826A-5235-38D54BD4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69" y="2601397"/>
            <a:ext cx="1209746" cy="243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0E57FE-D9A2-8D98-2458-FE7C8269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78" y="3011192"/>
            <a:ext cx="6394377" cy="37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9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48BB-6DD3-A5F4-CCD8-C44BE91E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DC85FBE-7554-674D-7918-9AA8DE2071F8}"/>
              </a:ext>
            </a:extLst>
          </p:cNvPr>
          <p:cNvSpPr txBox="1">
            <a:spLocks/>
          </p:cNvSpPr>
          <p:nvPr/>
        </p:nvSpPr>
        <p:spPr>
          <a:xfrm>
            <a:off x="424297" y="951899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0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병렬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모두 수행하였다면 모든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헤드를 연결(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concatenate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rial" panose="020B0604020202020204" pitchFamily="34" charset="0"/>
              <a:ea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F69DE73-C458-AE63-0CD6-E12384DD2198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3F6CB-3248-AEFA-9C66-8C3739E9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37" y="4933687"/>
            <a:ext cx="3744455" cy="1889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D34A45-AF82-48C7-291F-C7A14AC5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0" y="2276860"/>
            <a:ext cx="5041116" cy="2426399"/>
          </a:xfrm>
          <a:prstGeom prst="rect">
            <a:avLst/>
          </a:prstGeom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3B678DD6-F784-CB08-4D85-369F9E7F2FBA}"/>
              </a:ext>
            </a:extLst>
          </p:cNvPr>
          <p:cNvSpPr/>
          <p:nvPr/>
        </p:nvSpPr>
        <p:spPr>
          <a:xfrm rot="5400000">
            <a:off x="4255161" y="5416441"/>
            <a:ext cx="1094533" cy="691284"/>
          </a:xfrm>
          <a:prstGeom prst="bentUp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41893-BA20-C3BA-B4E8-ACC60B60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2" y="2507288"/>
            <a:ext cx="4842655" cy="355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681719-D6B6-2FB0-0EDF-62AD26D7D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75" y="2920635"/>
            <a:ext cx="3609536" cy="17826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B9F8A7-1F66-1730-195E-3064EA5FF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68" y="4811568"/>
            <a:ext cx="4577173" cy="355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D39029-B6E0-17C2-E914-93593E6B4088}"/>
              </a:ext>
            </a:extLst>
          </p:cNvPr>
          <p:cNvSpPr txBox="1"/>
          <p:nvPr/>
        </p:nvSpPr>
        <p:spPr>
          <a:xfrm>
            <a:off x="193868" y="533944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, L</a:t>
            </a:r>
            <a:r>
              <a:rPr lang="ko-KR" altLang="en-US" b="1" dirty="0"/>
              <a:t>개의 토큰 각각에 대해 </a:t>
            </a:r>
            <a:r>
              <a:rPr lang="en-US" altLang="ko-KR" b="1" dirty="0" err="1"/>
              <a:t>h⋅d</a:t>
            </a:r>
            <a:r>
              <a:rPr lang="en-US" altLang="ko-KR" b="1" baseline="-25000" dirty="0" err="1"/>
              <a:t>k</a:t>
            </a:r>
            <a:r>
              <a:rPr lang="en-US" altLang="ko-KR" b="1" dirty="0"/>
              <a:t> </a:t>
            </a:r>
            <a:r>
              <a:rPr lang="ko-KR" altLang="en-US" b="1" dirty="0"/>
              <a:t>차원의 벡터가 생기고</a:t>
            </a:r>
            <a:r>
              <a:rPr lang="en-US" altLang="ko-KR" b="1" dirty="0"/>
              <a:t>,</a:t>
            </a:r>
            <a:r>
              <a:rPr lang="ko-KR" altLang="en-US" b="1" dirty="0"/>
              <a:t>이것이 하나의 큰 행렬로 합쳐지는 것이 </a:t>
            </a:r>
            <a:r>
              <a:rPr lang="en-US" altLang="ko-KR" b="1" dirty="0" err="1"/>
              <a:t>Concat</a:t>
            </a:r>
            <a:r>
              <a:rPr lang="en-US" altLang="ko-KR" b="1" dirty="0"/>
              <a:t> </a:t>
            </a:r>
            <a:r>
              <a:rPr lang="ko-KR" altLang="en-US" b="1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90069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DA316-424B-75C5-B5F8-DA335D643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F79A78-B4FC-BDE6-CB27-00C30A89BFCD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55302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3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3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3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sz="2100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 헤드를 모두 연결한 행렬은 또 다른 가중치 행렬 </a:t>
            </a:r>
            <a:r>
              <a:rPr lang="en-US" altLang="ko-KR" sz="2100" dirty="0"/>
              <a:t>W</a:t>
            </a:r>
            <a:r>
              <a:rPr lang="en-US" altLang="ko-KR" sz="2100" baseline="30000" dirty="0"/>
              <a:t>o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을 곱하게 되는데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이렇게 나온 결과 행렬이 멀티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헤드 </a:t>
            </a:r>
            <a:r>
              <a:rPr lang="ko-KR" altLang="en-US" sz="2100" b="0" i="0" dirty="0" err="1">
                <a:solidFill>
                  <a:srgbClr val="24292F"/>
                </a:solidFill>
                <a:effectLst/>
                <a:latin typeface="Noto Sans KR"/>
              </a:rPr>
              <a:t>어텐션의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 최종 결과물이다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2100" dirty="0"/>
              <a:t>    </a:t>
            </a:r>
            <a:r>
              <a:rPr lang="en-US" altLang="ko-KR" sz="2100" dirty="0">
                <a:sym typeface="Wingdings" panose="05000000000000000000" pitchFamily="2" charset="2"/>
              </a:rPr>
              <a:t> </a:t>
            </a:r>
            <a:r>
              <a:rPr lang="ko-KR" altLang="en-US" sz="2100" dirty="0"/>
              <a:t>즉</a:t>
            </a:r>
            <a:r>
              <a:rPr lang="en-US" altLang="ko-KR" sz="2100" dirty="0"/>
              <a:t>, </a:t>
            </a:r>
            <a:r>
              <a:rPr lang="en-US" altLang="ko-KR" sz="2100" dirty="0" err="1"/>
              <a:t>seq_len</a:t>
            </a:r>
            <a:r>
              <a:rPr lang="ko-KR" altLang="en-US" sz="2100" dirty="0"/>
              <a:t>개의 토큰 각각에 대해 </a:t>
            </a:r>
            <a:r>
              <a:rPr lang="en-US" altLang="ko-KR" sz="2100" dirty="0" err="1"/>
              <a:t>h⋅d</a:t>
            </a:r>
            <a:r>
              <a:rPr lang="en-US" altLang="ko-KR" sz="2100" baseline="-25000" dirty="0" err="1"/>
              <a:t>v</a:t>
            </a:r>
            <a:r>
              <a:rPr lang="en-US" altLang="ko-KR" sz="2100" dirty="0"/>
              <a:t> </a:t>
            </a:r>
            <a:r>
              <a:rPr lang="ko-KR" altLang="en-US" sz="2100" dirty="0"/>
              <a:t>차원의 벡터가 생기고</a:t>
            </a:r>
            <a:r>
              <a:rPr lang="en-US" altLang="ko-KR" sz="2100" dirty="0"/>
              <a:t>,</a:t>
            </a:r>
            <a:r>
              <a:rPr lang="ko-KR" altLang="en-US" sz="2100" dirty="0"/>
              <a:t>이것이 하나의 </a:t>
            </a:r>
            <a:endParaRPr lang="en-US" altLang="ko-KR" sz="2100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2100" dirty="0"/>
              <a:t>       </a:t>
            </a:r>
            <a:r>
              <a:rPr lang="ko-KR" altLang="en-US" sz="2100" dirty="0"/>
              <a:t>큰 행렬로 합쳐지는 것이 </a:t>
            </a:r>
            <a:r>
              <a:rPr lang="en-US" altLang="ko-KR" sz="2100" b="1" dirty="0" err="1"/>
              <a:t>Concat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과정</a:t>
            </a:r>
            <a:r>
              <a:rPr lang="ko-KR" altLang="en-US" sz="2100" dirty="0"/>
              <a:t>이다</a:t>
            </a:r>
            <a:r>
              <a:rPr lang="en-US" altLang="ko-KR" sz="2100" dirty="0"/>
              <a:t>.</a:t>
            </a:r>
            <a:endParaRPr lang="ko-KR" altLang="en-US" sz="2100" dirty="0"/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ED5633-3E26-7FD5-0341-828ADAA7CD9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C9737-BA93-0EFD-4AAF-E9BD4068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64" y="2392074"/>
            <a:ext cx="5789504" cy="30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0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4C7E-4787-4BC4-4304-447C811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A32528B-4424-7D14-55C8-BB09BEA431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64" y="1124720"/>
                <a:ext cx="8180194" cy="55302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/>
                  <a:t> </a:t>
                </a:r>
                <a:r>
                  <a:rPr lang="ko-KR" altLang="en-US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멀티 헤드 </a:t>
                </a:r>
                <a:r>
                  <a:rPr lang="ko-KR" altLang="en-US" b="1" i="0" dirty="0" err="1">
                    <a:solidFill>
                      <a:srgbClr val="24292F"/>
                    </a:solidFill>
                    <a:effectLst/>
                    <a:latin typeface="Noto Sans KR"/>
                  </a:rPr>
                  <a:t>어텐션</a:t>
                </a:r>
                <a:r>
                  <a:rPr lang="en-US" altLang="ko-KR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(Multi-head Attention)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i="0" dirty="0">
                    <a:solidFill>
                      <a:srgbClr val="24292F"/>
                    </a:solidFill>
                    <a:effectLst/>
                    <a:latin typeface="Noto Sans KR"/>
                  </a:rPr>
                  <a:t> </a:t>
                </a:r>
                <a:endParaRPr lang="en-US" altLang="ko-KR" b="0" i="0" dirty="0">
                  <a:solidFill>
                    <a:srgbClr val="24292F"/>
                  </a:solidFill>
                  <a:effectLst/>
                  <a:latin typeface="Noto Sans KR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0" lang="ko-KR" altLang="en-US" u="none" strike="noStrike" cap="none" normalizeH="0" baseline="0" dirty="0">
                    <a:ln>
                      <a:noFill/>
                    </a:ln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여러 헤드의 출력은 </a:t>
                </a:r>
                <a:r>
                  <a:rPr kumimoji="0" lang="ko-KR" altLang="ko-KR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h⋅d</a:t>
                </a:r>
                <a:r>
                  <a:rPr kumimoji="0" lang="ko-KR" altLang="ko-KR" b="1" i="0" u="none" strike="noStrike" cap="none" normalizeH="0" baseline="-25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v</a:t>
                </a:r>
                <a:r>
                  <a:rPr kumimoji="0" lang="ko-KR" altLang="ko-KR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​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차원의 벡터가 </a:t>
                </a:r>
                <a:r>
                  <a:rPr lang="ko-KR" alt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된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다.</a:t>
                </a: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하지만 </a:t>
                </a:r>
                <a:r>
                  <a:rPr kumimoji="0" lang="ko-KR" altLang="ko-KR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Transfo</a:t>
                </a: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</a:t>
                </a:r>
                <a:r>
                  <a:rPr kumimoji="0" lang="ko-KR" altLang="ko-KR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mer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모델 전체는 고정된 차원 </a:t>
                </a:r>
                <a:r>
                  <a:rPr kumimoji="0" lang="ko-KR" altLang="ko-KR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</a:t>
                </a:r>
                <a:r>
                  <a:rPr kumimoji="0" lang="ko-KR" altLang="ko-KR" b="0" i="0" u="none" strike="noStrike" cap="none" normalizeH="0" baseline="-2500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model</a:t>
                </a:r>
                <a:r>
                  <a:rPr kumimoji="0" lang="ko-KR" altLang="ko-KR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을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유지해야 </a:t>
                </a:r>
                <a:r>
                  <a: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한다</a:t>
                </a:r>
                <a:r>
                  <a:rPr kumimoji="0" lang="ko-KR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  <a:endPara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FF0000"/>
                    </a:solidFill>
                  </a:rPr>
                  <a:t>왜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WO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필요한가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?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 err="1"/>
                  <a:t>Concat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결과는 단지 </a:t>
                </a:r>
                <a:r>
                  <a:rPr lang="en-US" altLang="ko-KR" sz="1600" dirty="0"/>
                  <a:t>8</a:t>
                </a:r>
                <a:r>
                  <a:rPr lang="ko-KR" altLang="en-US" sz="1600" dirty="0"/>
                  <a:t>개 헤드의 결과를 </a:t>
                </a:r>
                <a:r>
                  <a:rPr lang="ko-KR" altLang="en-US" sz="1600" dirty="0" err="1"/>
                  <a:t>이어붙인</a:t>
                </a:r>
                <a:r>
                  <a:rPr lang="ko-KR" altLang="en-US" sz="1600" dirty="0"/>
                  <a:t> 것일 뿐이다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하지만 </a:t>
                </a:r>
                <a:r>
                  <a:rPr lang="en-US" altLang="ko-KR" sz="1600" dirty="0"/>
                  <a:t>Transformer</a:t>
                </a:r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각 헤드가 서로 다른 </a:t>
                </a:r>
                <a:r>
                  <a:rPr lang="en-US" altLang="ko-KR" sz="1600" b="1" dirty="0"/>
                  <a:t>subspace</a:t>
                </a:r>
                <a:r>
                  <a:rPr lang="ko-KR" altLang="en-US" sz="1600" b="1" dirty="0"/>
                  <a:t>를 본 결과를 통합</a:t>
                </a:r>
                <a:r>
                  <a:rPr lang="ko-KR" altLang="en-US" sz="1600" dirty="0"/>
                  <a:t>해야 하기 때문에 최종적으로 </a:t>
                </a:r>
                <a:r>
                  <a:rPr lang="ko-KR" altLang="en-US" sz="1600" b="1" dirty="0"/>
                  <a:t>하나의 </a:t>
                </a:r>
                <a:r>
                  <a:rPr lang="en-US" altLang="ko-KR" sz="1600" b="1" dirty="0"/>
                  <a:t>512</a:t>
                </a:r>
                <a:r>
                  <a:rPr lang="ko-KR" altLang="en-US" sz="1600" b="1" dirty="0"/>
                  <a:t>차원 표현</a:t>
                </a:r>
                <a:r>
                  <a:rPr lang="ko-KR" altLang="en-US" sz="1600" dirty="0"/>
                  <a:t>으로 “</a:t>
                </a:r>
                <a:r>
                  <a:rPr lang="ko-KR" altLang="en-US" sz="1600" dirty="0" err="1"/>
                  <a:t>재조합”해줘야</a:t>
                </a:r>
                <a:r>
                  <a:rPr lang="ko-KR" altLang="en-US" sz="1600" dirty="0"/>
                  <a:t> 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이를 위해 사용하는 행렬이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/>
                        </m:ctrlPr>
                      </m:sSubPr>
                      <m:e>
                        <m:r>
                          <a:rPr lang="ko-KR" altLang="en-US" sz="1600" i="1"/>
                          <m:t>𝑊</m:t>
                        </m:r>
                      </m:e>
                      <m:sub>
                        <m:r>
                          <a:rPr lang="ko-KR" altLang="en-US" sz="1600" i="1"/>
                          <m:t>𝑂</m:t>
                        </m:r>
                      </m:sub>
                    </m:sSub>
                    <m:r>
                      <a:rPr lang="ko-KR" altLang="en-US" sz="1600"/>
                      <m:t>∈</m:t>
                    </m:r>
                    <m:sSup>
                      <m:sSupPr>
                        <m:ctrlPr>
                          <a:rPr lang="ko-KR" altLang="en-US" sz="1600" i="1"/>
                        </m:ctrlPr>
                      </m:sSupPr>
                      <m:e>
                        <m:r>
                          <a:rPr lang="en-US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ko-KR" altLang="en-US" sz="1600" i="1"/>
                            </m:ctrlPr>
                          </m:dPr>
                          <m:e>
                            <m:r>
                              <a:rPr lang="en-US" altLang="ko-KR" sz="1600"/>
                              <m:t>512</m:t>
                            </m:r>
                            <m:r>
                              <a:rPr lang="en-US" altLang="ko-KR" sz="1600"/>
                              <m:t>×</m:t>
                            </m:r>
                            <m:r>
                              <a:rPr lang="en-US" altLang="ko-KR" sz="1600"/>
                              <m:t>512</m:t>
                            </m:r>
                          </m:e>
                        </m:d>
                      </m:sup>
                    </m:sSup>
                  </m:oMath>
                </a14:m>
                <a:endParaRPr lang="ko-KR" altLang="en-US" sz="1600" dirty="0"/>
              </a:p>
              <a:p>
                <a:pPr lvl="1">
                  <a:lnSpc>
                    <a:spcPct val="150000"/>
                  </a:lnSpc>
                </a:pPr>
                <a:endParaRPr lang="en-US" altLang="ko-KR" b="1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A32528B-4424-7D14-55C8-BB09BEA43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4" y="1124720"/>
                <a:ext cx="8180194" cy="5530272"/>
              </a:xfrm>
              <a:prstGeom prst="rect">
                <a:avLst/>
              </a:prstGeo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0C7AB832-3675-DF95-D7B0-3495BB9CB0F0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0B2A5-67E9-B639-816C-AEF57E7D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1683982"/>
            <a:ext cx="3010320" cy="304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D41FCA-AC39-34E6-5255-79D9E8AA2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471" y="2940270"/>
            <a:ext cx="5184630" cy="891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0F223D-D580-6880-44EC-F53AFEFD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71" y="3889856"/>
            <a:ext cx="5000835" cy="3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0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4BCC-06F2-8C4A-8305-29C605C0D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8477181-7734-F45F-532B-DA5054B79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</a:t>
            </a:r>
            <a:r>
              <a:rPr lang="en-US" altLang="ko-KR" b="1" dirty="0" err="1"/>
              <a:t>Concat</a:t>
            </a:r>
            <a:r>
              <a:rPr lang="en-US" altLang="ko-KR" b="1" dirty="0"/>
              <a:t> </a:t>
            </a:r>
            <a:r>
              <a:rPr lang="ko-KR" altLang="en-US" b="1" dirty="0"/>
              <a:t>과정 </a:t>
            </a:r>
            <a:r>
              <a:rPr lang="en-US" altLang="ko-KR" b="1" dirty="0"/>
              <a:t>(</a:t>
            </a:r>
            <a:r>
              <a:rPr lang="ko-KR" altLang="en-US" b="1" dirty="0"/>
              <a:t>단계별 설명</a:t>
            </a:r>
            <a:r>
              <a:rPr lang="en-US" altLang="ko-KR" b="1" dirty="0"/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각 헤드는 독립적으로 다음을 수행합니다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여기서                 </a:t>
            </a:r>
            <a:r>
              <a:rPr lang="en-US" altLang="ko-KR" dirty="0"/>
              <a:t>​ </a:t>
            </a:r>
            <a:r>
              <a:rPr lang="ko-KR" altLang="en-US" dirty="0"/>
              <a:t>는 각 헤드에 대해 다른 가중치 행렬 </a:t>
            </a:r>
            <a:r>
              <a:rPr lang="en-US" altLang="ko-KR" dirty="0"/>
              <a:t>                 </a:t>
            </a:r>
            <a:r>
              <a:rPr lang="ko-KR" altLang="en-US" dirty="0"/>
              <a:t>를 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사용하여 얻은 값이다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여러 헤드의 출력 결합 </a:t>
            </a:r>
            <a:r>
              <a:rPr lang="en-US" altLang="ko-KR" dirty="0"/>
              <a:t>(</a:t>
            </a:r>
            <a:r>
              <a:rPr lang="en-US" altLang="ko-KR" dirty="0" err="1"/>
              <a:t>Concat</a:t>
            </a:r>
            <a:r>
              <a:rPr lang="en-US" altLang="ko-KR" dirty="0"/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   </a:t>
            </a:r>
            <a:endParaRPr lang="en-US" altLang="ko-KR" sz="1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9FC4BD8-8C27-F2E1-5805-5E09FF913FC1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FF06B-A2C5-8AEE-C9E2-78FC419B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2028457"/>
            <a:ext cx="3859670" cy="478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A717DD-BE4D-4364-E303-7FEE3E69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0" y="2798712"/>
            <a:ext cx="1152140" cy="284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D96BF4-1C2D-95BB-CDB6-86A965F9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0" y="2826784"/>
            <a:ext cx="1124107" cy="295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41CF3C-A440-D025-2B14-DB9E2F9E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724" y="4050376"/>
            <a:ext cx="5954691" cy="478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1E0D2E-D606-2AB1-1EB2-9F3295F10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4581139"/>
            <a:ext cx="4642661" cy="2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95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CB4D4-0ACB-CCFC-23A1-C7140674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A04E1B3-0FE2-EBA4-2F36-D8ECF2500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902" y="951899"/>
                <a:ext cx="8353016" cy="576070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solidFill>
                      <a:srgbClr val="24292F"/>
                    </a:solidFill>
                    <a:latin typeface="Noto Sans KR"/>
                  </a:rPr>
                  <a:t>  </a:t>
                </a:r>
                <a:r>
                  <a:rPr lang="en-US" altLang="ko-KR" b="1" dirty="0" err="1"/>
                  <a:t>Concat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과정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단계별 설명</a:t>
                </a:r>
                <a:r>
                  <a:rPr lang="en-US" altLang="ko-KR" b="1" dirty="0"/>
                  <a:t>)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dirty="0"/>
                  <a:t>3. </a:t>
                </a:r>
                <a:r>
                  <a:rPr lang="ko-KR" altLang="en-US" dirty="0"/>
                  <a:t>최종 변환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Concat</a:t>
                </a:r>
                <a:r>
                  <a:rPr lang="ko-KR" altLang="en-US" dirty="0"/>
                  <a:t>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최종적으로 모델의 출력 차원으로 변환하기 위해 </a:t>
                </a:r>
                <a:r>
                  <a:rPr lang="ko-KR" altLang="en-US" b="1" dirty="0"/>
                  <a:t>가중치 행렬 </a:t>
                </a:r>
                <a:r>
                  <a:rPr lang="en-US" altLang="ko-KR" b="1" dirty="0"/>
                  <a:t>W</a:t>
                </a:r>
                <a:r>
                  <a:rPr lang="en-US" altLang="ko-KR" b="1" baseline="30000" dirty="0"/>
                  <a:t>O</a:t>
                </a:r>
                <a:r>
                  <a:rPr lang="ko-KR" altLang="en-US" dirty="0"/>
                  <a:t> 를 곱한다</a:t>
                </a:r>
                <a:r>
                  <a:rPr lang="en-US" altLang="ko-KR" dirty="0"/>
                  <a:t>.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dirty="0"/>
                  <a:t>4. </a:t>
                </a:r>
                <a:r>
                  <a:rPr lang="ko-KR" altLang="en-US" dirty="0"/>
                  <a:t>멀티헤드 </a:t>
                </a:r>
                <a:r>
                  <a:rPr lang="ko-KR" altLang="en-US" dirty="0" err="1"/>
                  <a:t>어텐션</a:t>
                </a:r>
                <a:r>
                  <a:rPr lang="ko-KR" altLang="en-US" dirty="0"/>
                  <a:t> 출력 구조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모델 차원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𝑚𝑜𝑑𝑒𝑙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512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헤드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r>
                      <a:rPr lang="en-US" altLang="ko-KR" sz="1600" i="1"/>
                      <m:t>h</m:t>
                    </m:r>
                    <m:r>
                      <a:rPr lang="en-US" altLang="ko-KR" sz="1600"/>
                      <m:t>=</m:t>
                    </m:r>
                    <m:r>
                      <a:rPr lang="en-US" altLang="ko-KR" sz="1600"/>
                      <m:t>8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헤드의 내부 차원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𝑘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sSub>
                      <m:sSubPr>
                        <m:ctrlPr>
                          <a:rPr lang="ar-AE" altLang="ko-KR" sz="1600" i="1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𝑣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f>
                      <m:fPr>
                        <m:ctrlPr>
                          <a:rPr lang="ar-AE" altLang="ko-KR" sz="1600" i="1"/>
                        </m:ctrlPr>
                      </m:fPr>
                      <m:num>
                        <m:sSub>
                          <m:sSubPr>
                            <m:ctrlPr>
                              <a:rPr lang="ar-AE" altLang="ko-KR" sz="1600" i="1"/>
                            </m:ctrlPr>
                          </m:sSubPr>
                          <m:e>
                            <m:r>
                              <a:rPr lang="ko-KR" altLang="ar-AE" sz="1600" i="1"/>
                              <m:t>𝑑</m:t>
                            </m:r>
                          </m:e>
                          <m:sub>
                            <m:r>
                              <a:rPr lang="ko-KR" altLang="ar-AE" sz="1600" i="1"/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ar-AE" altLang="ko-KR" sz="1600" i="1"/>
                          <m:t>h</m:t>
                        </m:r>
                      </m:den>
                    </m:f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64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</a:t>
                </a:r>
                <a:r>
                  <a:rPr lang="en-US" altLang="ko-KR" sz="1600" dirty="0"/>
                  <a:t>Head</a:t>
                </a:r>
                <a:r>
                  <a:rPr lang="ko-KR" altLang="en-US" sz="1600" dirty="0"/>
                  <a:t>는 다음 출력형태를 가짐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600" b="0"/>
                          <m:t>head</m:t>
                        </m:r>
                      </m:e>
                      <m:sub>
                        <m:r>
                          <a:rPr lang="ko-KR" altLang="ar-AE" sz="1600" b="0" i="1"/>
                          <m:t>𝑖</m:t>
                        </m:r>
                      </m:sub>
                    </m:sSub>
                    <m:r>
                      <a:rPr lang="ar-AE" altLang="ko-KR" sz="1600"/>
                      <m:t>∈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sSub>
                              <m:sSubPr>
                                <m:ctrlPr>
                                  <a:rPr lang="ar-AE" altLang="ko-KR" sz="1600" i="1"/>
                                </m:ctrlPr>
                              </m:sSubPr>
                              <m:e>
                                <m:r>
                                  <a:rPr lang="ko-KR" altLang="ar-AE" sz="1600" i="1"/>
                                  <m:t>𝑑</m:t>
                                </m:r>
                              </m:e>
                              <m:sub>
                                <m:r>
                                  <a:rPr lang="ko-KR" altLang="ar-AE" sz="1600" i="1"/>
                                  <m:t>𝑣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ar-AE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r>
                              <a:rPr lang="en-US" altLang="ko-KR" sz="1600"/>
                              <m:t>64</m:t>
                            </m:r>
                          </m:e>
                        </m:d>
                      </m:sup>
                    </m:sSup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AE" altLang="ko-KR" sz="1600" dirty="0"/>
                  <a:t>8</a:t>
                </a:r>
                <a:r>
                  <a:rPr lang="ko-KR" altLang="en-US" sz="1600" dirty="0"/>
                  <a:t>개 </a:t>
                </a:r>
                <a:r>
                  <a:rPr lang="en-US" altLang="ko-KR" sz="1600" dirty="0"/>
                  <a:t>head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 err="1"/>
                  <a:t>Concat</a:t>
                </a:r>
                <a:r>
                  <a:rPr lang="ko-KR" altLang="en-US" sz="1600" dirty="0"/>
                  <a:t>하면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0"/>
                      <m:t>Concat</m:t>
                    </m:r>
                    <m:r>
                      <m:rPr>
                        <m:nor/>
                      </m:rPr>
                      <a:rPr lang="en-US" altLang="ko-KR" sz="1600" b="0"/>
                      <m:t>(</m:t>
                    </m:r>
                    <m:r>
                      <m:rPr>
                        <m:nor/>
                      </m:rPr>
                      <a:rPr lang="en-US" altLang="ko-KR" sz="1600" b="0"/>
                      <m:t>heads</m:t>
                    </m:r>
                    <m:r>
                      <m:rPr>
                        <m:nor/>
                      </m:rPr>
                      <a:rPr lang="en-US" altLang="ko-KR" sz="1600" b="0"/>
                      <m:t>)</m:t>
                    </m:r>
                    <m:r>
                      <a:rPr lang="en-US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d>
                              <m:dPr>
                                <m:ctrlPr>
                                  <a:rPr lang="ar-AE" altLang="ko-KR" sz="1600" i="1"/>
                                </m:ctrlPr>
                              </m:dPr>
                              <m:e>
                                <m:r>
                                  <a:rPr lang="ar-AE" altLang="ko-KR" sz="1600"/>
                                  <m:t>8</m:t>
                                </m:r>
                                <m:r>
                                  <a:rPr lang="ar-AE" altLang="ko-KR" sz="1600"/>
                                  <m:t>⋅</m:t>
                                </m:r>
                                <m:r>
                                  <a:rPr lang="ar-AE" altLang="ko-KR" sz="1600"/>
                                  <m:t>64</m:t>
                                </m:r>
                              </m:e>
                            </m:d>
                          </m:e>
                        </m:d>
                      </m:sup>
                    </m:sSup>
                    <m:r>
                      <a:rPr lang="ar-AE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r>
                              <a:rPr lang="en-US" altLang="ko-KR" sz="1600"/>
                              <m:t>512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600" b="0" dirty="0"/>
                  <a:t> 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다시 </a:t>
                </a:r>
                <a:r>
                  <a:rPr lang="en-US" altLang="ko-KR" sz="1600" dirty="0"/>
                  <a:t>512</a:t>
                </a:r>
                <a:r>
                  <a:rPr lang="ko-KR" altLang="en-US" sz="1600" dirty="0"/>
                  <a:t>차원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A04E1B3-0FE2-EBA4-2F36-D8ECF2500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902" y="951899"/>
                <a:ext cx="8353016" cy="5760700"/>
              </a:xfrm>
              <a:blipFill>
                <a:blip r:embed="rId2"/>
                <a:stretch>
                  <a:fillRect l="-438" b="-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8CAFA06E-3A3A-46DD-6B3D-74F2C0E7D38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DF7CF-964E-A64A-28F3-03E8FF95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50" y="2239895"/>
            <a:ext cx="5178530" cy="413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0F60-5082-CDEF-0ACF-D6F5C0698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87" y="2804989"/>
            <a:ext cx="5517316" cy="8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46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4FA4-F9B8-3DD4-5D17-E941C77F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64C892F-DBFE-038F-8EC1-10230F8B5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902" y="951899"/>
                <a:ext cx="8353016" cy="576070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solidFill>
                      <a:srgbClr val="24292F"/>
                    </a:solidFill>
                    <a:latin typeface="Noto Sans KR"/>
                  </a:rPr>
                  <a:t>  </a:t>
                </a:r>
                <a:r>
                  <a:rPr lang="en-US" altLang="ko-KR" b="1" dirty="0" err="1"/>
                  <a:t>Concat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과정 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단계별 설명</a:t>
                </a:r>
                <a:r>
                  <a:rPr lang="en-US" altLang="ko-KR" b="1" dirty="0"/>
                  <a:t>)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dirty="0"/>
                  <a:t>3. </a:t>
                </a:r>
                <a:r>
                  <a:rPr lang="ko-KR" altLang="en-US" dirty="0"/>
                  <a:t>최종 변환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Concat</a:t>
                </a:r>
                <a:r>
                  <a:rPr lang="ko-KR" altLang="en-US" dirty="0"/>
                  <a:t>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최종적으로 모델의 출력 차원으로 변환하기 위해 </a:t>
                </a:r>
                <a:r>
                  <a:rPr lang="ko-KR" altLang="en-US" b="1" dirty="0"/>
                  <a:t>가중치 행렬 </a:t>
                </a:r>
                <a:r>
                  <a:rPr lang="en-US" altLang="ko-KR" b="1" dirty="0"/>
                  <a:t>W</a:t>
                </a:r>
                <a:r>
                  <a:rPr lang="en-US" altLang="ko-KR" b="1" baseline="30000" dirty="0"/>
                  <a:t>O</a:t>
                </a:r>
                <a:r>
                  <a:rPr lang="ko-KR" altLang="en-US" dirty="0"/>
                  <a:t> 를 곱한다</a:t>
                </a:r>
                <a:r>
                  <a:rPr lang="en-US" altLang="ko-KR" dirty="0"/>
                  <a:t>.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dirty="0"/>
                  <a:t>4. </a:t>
                </a:r>
                <a:r>
                  <a:rPr lang="ko-KR" altLang="en-US" dirty="0"/>
                  <a:t>멀티헤드 </a:t>
                </a:r>
                <a:r>
                  <a:rPr lang="ko-KR" altLang="en-US" dirty="0" err="1"/>
                  <a:t>어텐션</a:t>
                </a:r>
                <a:r>
                  <a:rPr lang="ko-KR" altLang="en-US" dirty="0"/>
                  <a:t> 출력 구조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모델 차원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𝑚𝑜𝑑𝑒𝑙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512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헤드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r>
                      <a:rPr lang="en-US" altLang="ko-KR" sz="1600" i="1"/>
                      <m:t>h</m:t>
                    </m:r>
                    <m:r>
                      <a:rPr lang="en-US" altLang="ko-KR" sz="1600"/>
                      <m:t>=</m:t>
                    </m:r>
                    <m:r>
                      <a:rPr lang="en-US" altLang="ko-KR" sz="1600"/>
                      <m:t>8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헤드의 내부 차원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𝑘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sSub>
                      <m:sSubPr>
                        <m:ctrlPr>
                          <a:rPr lang="ar-AE" altLang="ko-KR" sz="1600" i="1"/>
                        </m:ctrlPr>
                      </m:sSubPr>
                      <m:e>
                        <m:r>
                          <a:rPr lang="ko-KR" altLang="ar-AE" sz="1600" i="1"/>
                          <m:t>𝑑</m:t>
                        </m:r>
                      </m:e>
                      <m:sub>
                        <m:r>
                          <a:rPr lang="ko-KR" altLang="ar-AE" sz="1600" i="1"/>
                          <m:t>𝑣</m:t>
                        </m:r>
                      </m:sub>
                    </m:sSub>
                    <m:r>
                      <a:rPr lang="ar-AE" altLang="ko-KR" sz="1600"/>
                      <m:t>=</m:t>
                    </m:r>
                    <m:f>
                      <m:fPr>
                        <m:ctrlPr>
                          <a:rPr lang="ar-AE" altLang="ko-KR" sz="1600" i="1"/>
                        </m:ctrlPr>
                      </m:fPr>
                      <m:num>
                        <m:sSub>
                          <m:sSubPr>
                            <m:ctrlPr>
                              <a:rPr lang="ar-AE" altLang="ko-KR" sz="1600" i="1"/>
                            </m:ctrlPr>
                          </m:sSubPr>
                          <m:e>
                            <m:r>
                              <a:rPr lang="ko-KR" altLang="ar-AE" sz="1600" i="1"/>
                              <m:t>𝑑</m:t>
                            </m:r>
                          </m:e>
                          <m:sub>
                            <m:r>
                              <a:rPr lang="ko-KR" altLang="ar-AE" sz="1600" i="1"/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ar-AE" altLang="ko-KR" sz="1600" i="1"/>
                          <m:t>h</m:t>
                        </m:r>
                      </m:den>
                    </m:f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64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</a:t>
                </a:r>
                <a:r>
                  <a:rPr lang="en-US" altLang="ko-KR" sz="1600" dirty="0"/>
                  <a:t>Head</a:t>
                </a:r>
                <a:r>
                  <a:rPr lang="ko-KR" altLang="en-US" sz="1600" dirty="0"/>
                  <a:t>는 다음 출력형태를 가짐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/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600" b="0"/>
                          <m:t>head</m:t>
                        </m:r>
                      </m:e>
                      <m:sub>
                        <m:r>
                          <a:rPr lang="ko-KR" altLang="ar-AE" sz="1600" b="0" i="1"/>
                          <m:t>𝑖</m:t>
                        </m:r>
                      </m:sub>
                    </m:sSub>
                    <m:r>
                      <a:rPr lang="ar-AE" altLang="ko-KR" sz="1600"/>
                      <m:t>∈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sSub>
                              <m:sSubPr>
                                <m:ctrlPr>
                                  <a:rPr lang="ar-AE" altLang="ko-KR" sz="1600" i="1"/>
                                </m:ctrlPr>
                              </m:sSubPr>
                              <m:e>
                                <m:r>
                                  <a:rPr lang="ko-KR" altLang="ar-AE" sz="1600" i="1"/>
                                  <m:t>𝑑</m:t>
                                </m:r>
                              </m:e>
                              <m:sub>
                                <m:r>
                                  <a:rPr lang="ko-KR" altLang="ar-AE" sz="1600" i="1"/>
                                  <m:t>𝑣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ar-AE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r>
                              <a:rPr lang="en-US" altLang="ko-KR" sz="1600"/>
                              <m:t>64</m:t>
                            </m:r>
                          </m:e>
                        </m:d>
                      </m:sup>
                    </m:sSup>
                  </m:oMath>
                </a14:m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ar-AE" altLang="ko-KR" sz="1600" dirty="0"/>
                  <a:t>8</a:t>
                </a:r>
                <a:r>
                  <a:rPr lang="ko-KR" altLang="en-US" sz="1600" dirty="0"/>
                  <a:t>개 </a:t>
                </a:r>
                <a:r>
                  <a:rPr lang="en-US" altLang="ko-KR" sz="1600" dirty="0"/>
                  <a:t>head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 err="1"/>
                  <a:t>Concat</a:t>
                </a:r>
                <a:r>
                  <a:rPr lang="ko-KR" altLang="en-US" sz="1600" dirty="0"/>
                  <a:t>하면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0"/>
                      <m:t>Concat</m:t>
                    </m:r>
                    <m:r>
                      <m:rPr>
                        <m:nor/>
                      </m:rPr>
                      <a:rPr lang="en-US" altLang="ko-KR" sz="1600" b="0"/>
                      <m:t>(</m:t>
                    </m:r>
                    <m:r>
                      <m:rPr>
                        <m:nor/>
                      </m:rPr>
                      <a:rPr lang="en-US" altLang="ko-KR" sz="1600" b="0"/>
                      <m:t>heads</m:t>
                    </m:r>
                    <m:r>
                      <m:rPr>
                        <m:nor/>
                      </m:rPr>
                      <a:rPr lang="en-US" altLang="ko-KR" sz="1600" b="0"/>
                      <m:t>)</m:t>
                    </m:r>
                    <m:r>
                      <a:rPr lang="en-US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d>
                              <m:dPr>
                                <m:ctrlPr>
                                  <a:rPr lang="ar-AE" altLang="ko-KR" sz="1600" i="1"/>
                                </m:ctrlPr>
                              </m:dPr>
                              <m:e>
                                <m:r>
                                  <a:rPr lang="ar-AE" altLang="ko-KR" sz="1600"/>
                                  <m:t>8</m:t>
                                </m:r>
                                <m:r>
                                  <a:rPr lang="ar-AE" altLang="ko-KR" sz="1600"/>
                                  <m:t>⋅</m:t>
                                </m:r>
                                <m:r>
                                  <a:rPr lang="ar-AE" altLang="ko-KR" sz="1600"/>
                                  <m:t>64</m:t>
                                </m:r>
                              </m:e>
                            </m:d>
                          </m:e>
                        </m:d>
                      </m:sup>
                    </m:sSup>
                    <m:r>
                      <a:rPr lang="ar-AE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ar-AE" altLang="ko-KR" sz="1600"/>
                          <m:t>ℝ</m:t>
                        </m:r>
                      </m:e>
                      <m:sup>
                        <m:d>
                          <m:dPr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seq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US" altLang="ko-KR" sz="1600" i="1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altLang="ko-KR" sz="1600" i="1"/>
                              <m:t>len</m:t>
                            </m:r>
                            <m:r>
                              <a:rPr lang="en-US" altLang="ko-KR" sz="1600"/>
                              <m:t>×</m:t>
                            </m:r>
                            <m:r>
                              <a:rPr lang="en-US" altLang="ko-KR" sz="1600"/>
                              <m:t>512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600" b="0" dirty="0"/>
                  <a:t> 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즉 다시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512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차원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(1×512)×(512×512) = 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최종 출력은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b="1">
                            <a:solidFill>
                              <a:srgbClr val="0070C0"/>
                            </a:solidFill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</a:rPr>
                          <m:t>𝟏</m:t>
                        </m:r>
                        <m:r>
                          <a:rPr lang="en-US" altLang="ko-KR" b="1">
                            <a:solidFill>
                              <a:srgbClr val="0070C0"/>
                            </a:solidFill>
                          </a:rPr>
                          <m:t>×</m:t>
                        </m:r>
                        <m:r>
                          <a:rPr lang="en-US" altLang="ko-KR" b="1" i="1">
                            <a:solidFill>
                              <a:srgbClr val="0070C0"/>
                            </a:solidFill>
                          </a:rPr>
                          <m:t>𝟓𝟏𝟐</m:t>
                        </m:r>
                      </m:e>
                    </m:d>
                  </m:oMath>
                </a14:m>
                <a:r>
                  <a:rPr lang="en-US" altLang="ko-KR" b="1" dirty="0">
                    <a:solidFill>
                      <a:srgbClr val="0070C0"/>
                    </a:solidFill>
                  </a:rPr>
                  <a:t>)</a:t>
                </a:r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64C892F-DBFE-038F-8EC1-10230F8B5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902" y="951899"/>
                <a:ext cx="8353016" cy="5760700"/>
              </a:xfrm>
              <a:blipFill>
                <a:blip r:embed="rId2"/>
                <a:stretch>
                  <a:fillRect l="-438" b="-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ACE66490-1BEC-7853-FAA8-85A15E761B9E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D5BADB-5DA9-59C2-730A-829F1F90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50" y="2239895"/>
            <a:ext cx="5178530" cy="413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E2DF14-79C8-2CB7-7FED-B801E0E3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87" y="2804989"/>
            <a:ext cx="5517316" cy="8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B41F-6EEC-A84B-E4AA-996E9082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690B0A0-F281-3FDB-B3CA-EFE28EF4B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1124720"/>
                <a:ext cx="5686002" cy="50118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</a:t>
                </a:r>
                <a:r>
                  <a:rPr lang="ko-KR" altLang="en-US" b="1" dirty="0"/>
                  <a:t>인코더</a:t>
                </a:r>
                <a:r>
                  <a:rPr lang="en-US" altLang="ko-KR" b="1" dirty="0"/>
                  <a:t>(Encoder)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Transformer</a:t>
                </a:r>
                <a:r>
                  <a:rPr lang="ko-KR" altLang="en-US" dirty="0"/>
                  <a:t>에서 </a:t>
                </a:r>
                <a:r>
                  <a:rPr lang="en-US" altLang="ko-KR" dirty="0" err="1"/>
                  <a:t>num_layers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Encoder </a:t>
                </a:r>
                <a:r>
                  <a:rPr lang="ko-KR" altLang="en-US" dirty="0"/>
                  <a:t>블록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Decoder </a:t>
                </a:r>
                <a:r>
                  <a:rPr lang="ko-KR" altLang="en-US" dirty="0"/>
                  <a:t>블록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개수를 의미하며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</a:t>
                </a:r>
                <a:r>
                  <a:rPr lang="ko-KR" altLang="en-US" b="1" dirty="0"/>
                  <a:t>블록의 출력이 다음 블록의 입력으로 전달</a:t>
                </a:r>
                <a:r>
                  <a:rPr lang="ko-KR" altLang="en-US" dirty="0"/>
                  <a:t>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각 층 간의 연결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각 층은 동일한 구조</a:t>
                </a:r>
                <a:r>
                  <a:rPr lang="ko-KR" altLang="en-US" sz="1600" dirty="0"/>
                  <a:t>를 갖지만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독립적인 파라미터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가중치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사용한다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layer 1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W_Q, W_K, W_V</a:t>
                </a:r>
                <a:r>
                  <a:rPr lang="ko-KR" altLang="en-US" sz="1600" dirty="0"/>
                  <a:t>는 </a:t>
                </a:r>
                <a:r>
                  <a:rPr lang="en-US" altLang="ko-KR" sz="1600" dirty="0"/>
                  <a:t>layer 2</a:t>
                </a:r>
                <a:r>
                  <a:rPr lang="ko-KR" altLang="en-US" sz="1600" dirty="0"/>
                  <a:t>의 것과 다르다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Layer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600" dirty="0"/>
                  <a:t>의 출력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600" dirty="0"/>
                  <a:t>은 다음과 같이 </a:t>
                </a:r>
                <a:r>
                  <a:rPr lang="en-US" altLang="ko-KR" sz="1600" dirty="0"/>
                  <a:t>Layer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1600" dirty="0"/>
                  <a:t>의 입력으로 사용됩니다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ko-KR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 b="1" i="1"/>
                            <m:t>EncoderLayer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600" b="1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690B0A0-F281-3FDB-B3CA-EFE28EF4B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124720"/>
                <a:ext cx="5686002" cy="5011809"/>
              </a:xfrm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40E70301-D7BF-E411-D7AB-014A8DBD6738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B7A8D-6589-AC1B-8195-83B7D395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09" y="1643183"/>
            <a:ext cx="2600441" cy="36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DB84-4852-84A6-70C9-77D5A093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AEA3F4-DBE3-E23C-DA57-3CC5E170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4"/>
            <a:ext cx="4591468" cy="52422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900" b="1" dirty="0"/>
              <a:t>인코더</a:t>
            </a:r>
            <a:r>
              <a:rPr lang="en-US" altLang="ko-KR" sz="1900" b="1" dirty="0"/>
              <a:t>(Encoder) : </a:t>
            </a:r>
            <a:r>
              <a:rPr lang="ko-KR" altLang="en-US" sz="1600" dirty="0"/>
              <a:t>트랜스포머</a:t>
            </a:r>
            <a:r>
              <a:rPr lang="en-US" altLang="ko-KR" sz="1600" dirty="0"/>
              <a:t>(Transformer) </a:t>
            </a:r>
            <a:r>
              <a:rPr lang="ko-KR" altLang="en-US" sz="1600" dirty="0"/>
              <a:t>모델의 인코더 구조는 주로 두 가지 주요 컴포넌트로 구성됩니다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1. </a:t>
            </a:r>
            <a:r>
              <a:rPr lang="en-US" altLang="ko-KR" sz="1600" dirty="0"/>
              <a:t>Multi-Head Self-Attention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2. </a:t>
            </a:r>
            <a:r>
              <a:rPr lang="en-US" altLang="ko-KR" sz="1600" dirty="0"/>
              <a:t>Feedforward Neural Network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인코더의 일반적인 흐름</a:t>
            </a:r>
            <a:endParaRPr lang="en-US" altLang="ko-KR" sz="1600" dirty="0"/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인코딩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순서 정보가 포함됨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멀티헤드 셀프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레이어 정규화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잔차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연결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피드포워드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신경망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레이어 정규화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잔차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연결</a:t>
            </a:r>
          </a:p>
          <a:p>
            <a:pPr marL="0" indent="0">
              <a:lnSpc>
                <a:spcPct val="150000"/>
              </a:lnSpc>
              <a:buNone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00AAA91-059D-ECF2-AF5E-BAF31A1454A8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FD2ED-3C1B-C673-9989-A963F41E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099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9575</TotalTime>
  <Words>5830</Words>
  <Application>Microsoft Office PowerPoint</Application>
  <PresentationFormat>화면 슬라이드 쇼(4:3)</PresentationFormat>
  <Paragraphs>685</Paragraphs>
  <Slides>77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0" baseType="lpstr">
      <vt:lpstr>Arial Unicode MS</vt:lpstr>
      <vt:lpstr>Helvetica Neue</vt:lpstr>
      <vt:lpstr>KoPub돋움체_Pro Bold</vt:lpstr>
      <vt:lpstr>KoPub돋움체_Pro Light</vt:lpstr>
      <vt:lpstr>Noto Sans KR</vt:lpstr>
      <vt:lpstr>맑은 고딕</vt:lpstr>
      <vt:lpstr>Arial</vt:lpstr>
      <vt:lpstr>Calibri</vt:lpstr>
      <vt:lpstr>Cambria Math</vt:lpstr>
      <vt:lpstr>Courier New</vt:lpstr>
      <vt:lpstr>Verdana</vt:lpstr>
      <vt:lpstr>Wingdings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Transformer </vt:lpstr>
      <vt:lpstr>Transformer </vt:lpstr>
      <vt:lpstr>Transformer </vt:lpstr>
      <vt:lpstr>Transformer </vt:lpstr>
      <vt:lpstr>Transformer </vt:lpstr>
      <vt:lpstr>PowerPoint 프레젠테이션</vt:lpstr>
      <vt:lpstr>PowerPoint 프레젠테이션</vt:lpstr>
      <vt:lpstr>어텐션(Attention)</vt:lpstr>
      <vt:lpstr>PowerPoint 프레젠테이션</vt:lpstr>
      <vt:lpstr>PowerPoint 프레젠테이션</vt:lpstr>
      <vt:lpstr>PowerPoint 프레젠테이션</vt:lpstr>
      <vt:lpstr>PowerPoint 프레젠테이션</vt:lpstr>
      <vt:lpstr>어텐션(Attention)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1238</cp:revision>
  <cp:lastPrinted>2016-08-10T06:58:55Z</cp:lastPrinted>
  <dcterms:created xsi:type="dcterms:W3CDTF">2013-04-05T19:58:06Z</dcterms:created>
  <dcterms:modified xsi:type="dcterms:W3CDTF">2025-11-23T08:50:30Z</dcterms:modified>
</cp:coreProperties>
</file>